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3"/>
  </p:notesMasterIdLst>
  <p:sldIdLst>
    <p:sldId id="349" r:id="rId2"/>
    <p:sldId id="693" r:id="rId3"/>
    <p:sldId id="694" r:id="rId4"/>
    <p:sldId id="697" r:id="rId5"/>
    <p:sldId id="698" r:id="rId6"/>
    <p:sldId id="695" r:id="rId7"/>
    <p:sldId id="674" r:id="rId8"/>
    <p:sldId id="675" r:id="rId9"/>
    <p:sldId id="676" r:id="rId10"/>
    <p:sldId id="677" r:id="rId11"/>
    <p:sldId id="678" r:id="rId12"/>
    <p:sldId id="679" r:id="rId13"/>
    <p:sldId id="680" r:id="rId14"/>
    <p:sldId id="681" r:id="rId15"/>
    <p:sldId id="682" r:id="rId16"/>
    <p:sldId id="683" r:id="rId17"/>
    <p:sldId id="684" r:id="rId18"/>
    <p:sldId id="685" r:id="rId19"/>
    <p:sldId id="686" r:id="rId20"/>
    <p:sldId id="687" r:id="rId21"/>
    <p:sldId id="688" r:id="rId22"/>
    <p:sldId id="689" r:id="rId23"/>
    <p:sldId id="690" r:id="rId24"/>
    <p:sldId id="691" r:id="rId25"/>
    <p:sldId id="692" r:id="rId26"/>
    <p:sldId id="507" r:id="rId27"/>
    <p:sldId id="696" r:id="rId28"/>
    <p:sldId id="469" r:id="rId29"/>
    <p:sldId id="481" r:id="rId30"/>
    <p:sldId id="508" r:id="rId31"/>
    <p:sldId id="509" r:id="rId32"/>
    <p:sldId id="510" r:id="rId33"/>
    <p:sldId id="511" r:id="rId34"/>
    <p:sldId id="512" r:id="rId35"/>
    <p:sldId id="513" r:id="rId36"/>
    <p:sldId id="658" r:id="rId37"/>
    <p:sldId id="514" r:id="rId38"/>
    <p:sldId id="634" r:id="rId39"/>
    <p:sldId id="519" r:id="rId40"/>
    <p:sldId id="520" r:id="rId41"/>
    <p:sldId id="545" r:id="rId42"/>
    <p:sldId id="490" r:id="rId43"/>
    <p:sldId id="553" r:id="rId44"/>
    <p:sldId id="651" r:id="rId45"/>
    <p:sldId id="554" r:id="rId46"/>
    <p:sldId id="551" r:id="rId47"/>
    <p:sldId id="552" r:id="rId48"/>
    <p:sldId id="555" r:id="rId49"/>
    <p:sldId id="644" r:id="rId50"/>
    <p:sldId id="556" r:id="rId51"/>
    <p:sldId id="559" r:id="rId52"/>
    <p:sldId id="560" r:id="rId53"/>
    <p:sldId id="561" r:id="rId54"/>
    <p:sldId id="562" r:id="rId55"/>
    <p:sldId id="564" r:id="rId56"/>
    <p:sldId id="565" r:id="rId57"/>
    <p:sldId id="566" r:id="rId58"/>
    <p:sldId id="568" r:id="rId59"/>
    <p:sldId id="581" r:id="rId60"/>
    <p:sldId id="571" r:id="rId61"/>
    <p:sldId id="575" r:id="rId62"/>
    <p:sldId id="576" r:id="rId63"/>
    <p:sldId id="582" r:id="rId64"/>
    <p:sldId id="580" r:id="rId65"/>
    <p:sldId id="501" r:id="rId66"/>
    <p:sldId id="661" r:id="rId67"/>
    <p:sldId id="585" r:id="rId68"/>
    <p:sldId id="673" r:id="rId69"/>
    <p:sldId id="652" r:id="rId70"/>
    <p:sldId id="664" r:id="rId71"/>
    <p:sldId id="665" r:id="rId72"/>
    <p:sldId id="666" r:id="rId73"/>
    <p:sldId id="667" r:id="rId74"/>
    <p:sldId id="668" r:id="rId75"/>
    <p:sldId id="669" r:id="rId76"/>
    <p:sldId id="670" r:id="rId77"/>
    <p:sldId id="591" r:id="rId78"/>
    <p:sldId id="592" r:id="rId79"/>
    <p:sldId id="594" r:id="rId80"/>
    <p:sldId id="595" r:id="rId81"/>
    <p:sldId id="597" r:id="rId82"/>
    <p:sldId id="598" r:id="rId83"/>
    <p:sldId id="600" r:id="rId84"/>
    <p:sldId id="602" r:id="rId85"/>
    <p:sldId id="603" r:id="rId86"/>
    <p:sldId id="672" r:id="rId87"/>
    <p:sldId id="604" r:id="rId88"/>
    <p:sldId id="606" r:id="rId89"/>
    <p:sldId id="607" r:id="rId90"/>
    <p:sldId id="608" r:id="rId91"/>
    <p:sldId id="610" r:id="rId92"/>
    <p:sldId id="611" r:id="rId93"/>
    <p:sldId id="612" r:id="rId94"/>
    <p:sldId id="613" r:id="rId95"/>
    <p:sldId id="616" r:id="rId96"/>
    <p:sldId id="618" r:id="rId97"/>
    <p:sldId id="621" r:id="rId98"/>
    <p:sldId id="623" r:id="rId99"/>
    <p:sldId id="624" r:id="rId100"/>
    <p:sldId id="654" r:id="rId101"/>
    <p:sldId id="655" r:id="rId102"/>
  </p:sldIdLst>
  <p:sldSz cx="9144000" cy="6858000" type="screen4x3"/>
  <p:notesSz cx="6858000" cy="9144000"/>
  <p:custDataLst>
    <p:tags r:id="rId104"/>
  </p:custDataLst>
  <p:defaultTextStyle>
    <a:defPPr>
      <a:defRPr lang="zh-CN"/>
    </a:defPPr>
    <a:lvl1pPr algn="l" rtl="0" eaLnBrk="0" fontAlgn="base" hangingPunct="0">
      <a:spcBef>
        <a:spcPct val="0"/>
      </a:spcBef>
      <a:spcAft>
        <a:spcPct val="0"/>
      </a:spcAft>
      <a:defRPr sz="2400" b="1" i="1" kern="1200">
        <a:solidFill>
          <a:schemeClr val="tx1"/>
        </a:solidFill>
        <a:latin typeface="黑体" panose="02010609060101010101" pitchFamily="49" charset="-122"/>
        <a:ea typeface="宋体" panose="02010600030101010101" pitchFamily="2" charset="-122"/>
        <a:cs typeface="+mn-cs"/>
      </a:defRPr>
    </a:lvl1pPr>
    <a:lvl2pPr marL="457200" algn="l" rtl="0" eaLnBrk="0" fontAlgn="base" hangingPunct="0">
      <a:spcBef>
        <a:spcPct val="0"/>
      </a:spcBef>
      <a:spcAft>
        <a:spcPct val="0"/>
      </a:spcAft>
      <a:defRPr sz="2400" b="1" i="1" kern="1200">
        <a:solidFill>
          <a:schemeClr val="tx1"/>
        </a:solidFill>
        <a:latin typeface="黑体" panose="02010609060101010101" pitchFamily="49" charset="-122"/>
        <a:ea typeface="宋体" panose="02010600030101010101" pitchFamily="2" charset="-122"/>
        <a:cs typeface="+mn-cs"/>
      </a:defRPr>
    </a:lvl2pPr>
    <a:lvl3pPr marL="914400" algn="l" rtl="0" eaLnBrk="0" fontAlgn="base" hangingPunct="0">
      <a:spcBef>
        <a:spcPct val="0"/>
      </a:spcBef>
      <a:spcAft>
        <a:spcPct val="0"/>
      </a:spcAft>
      <a:defRPr sz="2400" b="1" i="1" kern="1200">
        <a:solidFill>
          <a:schemeClr val="tx1"/>
        </a:solidFill>
        <a:latin typeface="黑体" panose="02010609060101010101" pitchFamily="49" charset="-122"/>
        <a:ea typeface="宋体" panose="02010600030101010101" pitchFamily="2" charset="-122"/>
        <a:cs typeface="+mn-cs"/>
      </a:defRPr>
    </a:lvl3pPr>
    <a:lvl4pPr marL="1371600" algn="l" rtl="0" eaLnBrk="0" fontAlgn="base" hangingPunct="0">
      <a:spcBef>
        <a:spcPct val="0"/>
      </a:spcBef>
      <a:spcAft>
        <a:spcPct val="0"/>
      </a:spcAft>
      <a:defRPr sz="2400" b="1" i="1" kern="1200">
        <a:solidFill>
          <a:schemeClr val="tx1"/>
        </a:solidFill>
        <a:latin typeface="黑体" panose="02010609060101010101" pitchFamily="49" charset="-122"/>
        <a:ea typeface="宋体" panose="02010600030101010101" pitchFamily="2" charset="-122"/>
        <a:cs typeface="+mn-cs"/>
      </a:defRPr>
    </a:lvl4pPr>
    <a:lvl5pPr marL="1828800" algn="l" rtl="0" eaLnBrk="0" fontAlgn="base" hangingPunct="0">
      <a:spcBef>
        <a:spcPct val="0"/>
      </a:spcBef>
      <a:spcAft>
        <a:spcPct val="0"/>
      </a:spcAft>
      <a:defRPr sz="2400" b="1" i="1" kern="1200">
        <a:solidFill>
          <a:schemeClr val="tx1"/>
        </a:solidFill>
        <a:latin typeface="黑体" panose="02010609060101010101" pitchFamily="49" charset="-122"/>
        <a:ea typeface="宋体" panose="02010600030101010101" pitchFamily="2" charset="-122"/>
        <a:cs typeface="+mn-cs"/>
      </a:defRPr>
    </a:lvl5pPr>
    <a:lvl6pPr marL="2286000" algn="l" defTabSz="914400" rtl="0" eaLnBrk="1" latinLnBrk="0" hangingPunct="1">
      <a:defRPr sz="2400" b="1" i="1" kern="1200">
        <a:solidFill>
          <a:schemeClr val="tx1"/>
        </a:solidFill>
        <a:latin typeface="黑体" panose="02010609060101010101" pitchFamily="49" charset="-122"/>
        <a:ea typeface="宋体" panose="02010600030101010101" pitchFamily="2" charset="-122"/>
        <a:cs typeface="+mn-cs"/>
      </a:defRPr>
    </a:lvl6pPr>
    <a:lvl7pPr marL="2743200" algn="l" defTabSz="914400" rtl="0" eaLnBrk="1" latinLnBrk="0" hangingPunct="1">
      <a:defRPr sz="2400" b="1" i="1" kern="1200">
        <a:solidFill>
          <a:schemeClr val="tx1"/>
        </a:solidFill>
        <a:latin typeface="黑体" panose="02010609060101010101" pitchFamily="49" charset="-122"/>
        <a:ea typeface="宋体" panose="02010600030101010101" pitchFamily="2" charset="-122"/>
        <a:cs typeface="+mn-cs"/>
      </a:defRPr>
    </a:lvl7pPr>
    <a:lvl8pPr marL="3200400" algn="l" defTabSz="914400" rtl="0" eaLnBrk="1" latinLnBrk="0" hangingPunct="1">
      <a:defRPr sz="2400" b="1" i="1" kern="1200">
        <a:solidFill>
          <a:schemeClr val="tx1"/>
        </a:solidFill>
        <a:latin typeface="黑体" panose="02010609060101010101" pitchFamily="49" charset="-122"/>
        <a:ea typeface="宋体" panose="02010600030101010101" pitchFamily="2" charset="-122"/>
        <a:cs typeface="+mn-cs"/>
      </a:defRPr>
    </a:lvl8pPr>
    <a:lvl9pPr marL="3657600" algn="l" defTabSz="914400" rtl="0" eaLnBrk="1" latinLnBrk="0" hangingPunct="1">
      <a:defRPr sz="2400" b="1" i="1" kern="1200">
        <a:solidFill>
          <a:schemeClr val="tx1"/>
        </a:solidFill>
        <a:latin typeface="黑体" panose="02010609060101010101" pitchFamily="49"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66"/>
    <a:srgbClr val="00CC66"/>
    <a:srgbClr val="A50021"/>
    <a:srgbClr val="0000CC"/>
    <a:srgbClr val="CC0000"/>
    <a:srgbClr val="3333CC"/>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3" autoAdjust="0"/>
    <p:restoredTop sz="94632" autoAdjust="0"/>
  </p:normalViewPr>
  <p:slideViewPr>
    <p:cSldViewPr>
      <p:cViewPr varScale="1">
        <p:scale>
          <a:sx n="62" d="100"/>
          <a:sy n="62" d="100"/>
        </p:scale>
        <p:origin x="136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76"/>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AFEC644-312C-4A87-A0AF-39679AC61EBC}"/>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0" sz="1200" b="0" i="0">
                <a:latin typeface="Arial" panose="020B0604020202020204" pitchFamily="34" charset="0"/>
                <a:ea typeface="宋体" panose="02010600030101010101" pitchFamily="2" charset="-122"/>
              </a:defRPr>
            </a:lvl1pPr>
          </a:lstStyle>
          <a:p>
            <a:pPr>
              <a:defRPr/>
            </a:pPr>
            <a:endParaRPr lang="en-US" altLang="zh-CN"/>
          </a:p>
        </p:txBody>
      </p:sp>
      <p:sp>
        <p:nvSpPr>
          <p:cNvPr id="103427" name="Rectangle 3">
            <a:extLst>
              <a:ext uri="{FF2B5EF4-FFF2-40B4-BE49-F238E27FC236}">
                <a16:creationId xmlns:a16="http://schemas.microsoft.com/office/drawing/2014/main" id="{0CFA34A5-916C-4D2B-9DA8-284B511C0D43}"/>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0" sz="1200" b="0" i="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4E25E88D-1F16-4E22-8195-26E8038DA2F3}"/>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9" name="Rectangle 5">
            <a:extLst>
              <a:ext uri="{FF2B5EF4-FFF2-40B4-BE49-F238E27FC236}">
                <a16:creationId xmlns:a16="http://schemas.microsoft.com/office/drawing/2014/main" id="{A61CFF8A-1A03-4038-980D-4BE712E6EFA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430" name="Rectangle 6">
            <a:extLst>
              <a:ext uri="{FF2B5EF4-FFF2-40B4-BE49-F238E27FC236}">
                <a16:creationId xmlns:a16="http://schemas.microsoft.com/office/drawing/2014/main" id="{C42946F9-B5FD-4A5D-BEA4-63F966AB1B0D}"/>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0" sz="1200" b="0" i="0">
                <a:latin typeface="Arial" panose="020B0604020202020204" pitchFamily="34" charset="0"/>
                <a:ea typeface="宋体" panose="02010600030101010101" pitchFamily="2" charset="-122"/>
              </a:defRPr>
            </a:lvl1pPr>
          </a:lstStyle>
          <a:p>
            <a:pPr>
              <a:defRPr/>
            </a:pPr>
            <a:endParaRPr lang="en-US" altLang="zh-CN"/>
          </a:p>
        </p:txBody>
      </p:sp>
      <p:sp>
        <p:nvSpPr>
          <p:cNvPr id="103431" name="Rectangle 7">
            <a:extLst>
              <a:ext uri="{FF2B5EF4-FFF2-40B4-BE49-F238E27FC236}">
                <a16:creationId xmlns:a16="http://schemas.microsoft.com/office/drawing/2014/main" id="{5B82B253-D113-42CA-83FB-09382AB74FD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i="0" noProof="1">
                <a:latin typeface="Arial" panose="020B0604020202020204" pitchFamily="34" charset="0"/>
              </a:defRPr>
            </a:lvl1pPr>
          </a:lstStyle>
          <a:p>
            <a:pPr>
              <a:defRPr/>
            </a:pPr>
            <a:fld id="{1E1677C8-3F43-406E-A237-CC75D4FF0F3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4EF258DB-6666-4321-9093-E9F2193A423E}"/>
              </a:ext>
            </a:extLst>
          </p:cNvPr>
          <p:cNvSpPr>
            <a:spLocks noGrp="1" noRot="1" noChangeAspect="1" noChangeArrowheads="1" noTextEdit="1"/>
          </p:cNvSpPr>
          <p:nvPr>
            <p:ph type="sldImg" idx="4294967295"/>
          </p:nvPr>
        </p:nvSpPr>
        <p:spPr>
          <a:ln/>
        </p:spPr>
      </p:sp>
      <p:sp>
        <p:nvSpPr>
          <p:cNvPr id="99331" name="备注占位符 2">
            <a:extLst>
              <a:ext uri="{FF2B5EF4-FFF2-40B4-BE49-F238E27FC236}">
                <a16:creationId xmlns:a16="http://schemas.microsoft.com/office/drawing/2014/main" id="{5B6CD72D-5471-46C1-9718-E1F9AC2EA0A3}"/>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
        <p:nvSpPr>
          <p:cNvPr id="99332" name="灯片编号占位符 3">
            <a:extLst>
              <a:ext uri="{FF2B5EF4-FFF2-40B4-BE49-F238E27FC236}">
                <a16:creationId xmlns:a16="http://schemas.microsoft.com/office/drawing/2014/main" id="{5AE94DE6-A73B-498D-9632-ADCC269ED0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E255487-D9E6-461F-AEB4-3B6C2E2E750D}" type="slidenum">
              <a:rPr altLang="en-US" sz="1200" b="0" i="0" smtClean="0">
                <a:latin typeface="Arial" panose="020B0604020202020204" pitchFamily="34" charset="0"/>
              </a:rPr>
              <a:pPr/>
              <a:t>94</a:t>
            </a:fld>
            <a:endParaRPr lang="zh-CN" altLang="en-US" sz="1200" b="0" i="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solidFill>
                  <a:srgbClr val="C00000"/>
                </a:solidFill>
              </a:defRPr>
            </a:lvl1p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77F4BD55-0004-4C5A-A732-5553139E4D66}"/>
              </a:ext>
            </a:extLst>
          </p:cNvPr>
          <p:cNvSpPr>
            <a:spLocks noGrp="1" noChangeArrowheads="1"/>
          </p:cNvSpPr>
          <p:nvPr>
            <p:ph type="dt" sz="half" idx="10"/>
          </p:nvPr>
        </p:nvSpPr>
        <p:spPr>
          <a:ln/>
        </p:spPr>
        <p:txBody>
          <a:bodyPr/>
          <a:lstStyle>
            <a:lvl1pPr>
              <a:defRPr/>
            </a:lvl1pPr>
          </a:lstStyle>
          <a:p>
            <a:pPr>
              <a:defRPr/>
            </a:pPr>
            <a:fld id="{C433BB22-D6BF-49C7-8E67-805F827250B2}" type="datetime1">
              <a:rPr lang="zh-CN" altLang="en-US"/>
              <a:pPr>
                <a:defRPr/>
              </a:pPr>
              <a:t>2023/12/18</a:t>
            </a:fld>
            <a:endParaRPr lang="en-US" altLang="zh-CN"/>
          </a:p>
        </p:txBody>
      </p:sp>
      <p:sp>
        <p:nvSpPr>
          <p:cNvPr id="5" name="Rectangle 5">
            <a:extLst>
              <a:ext uri="{FF2B5EF4-FFF2-40B4-BE49-F238E27FC236}">
                <a16:creationId xmlns:a16="http://schemas.microsoft.com/office/drawing/2014/main" id="{F14DFF88-D96E-4DFC-999F-E73B4ED8DA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615965-768E-497C-81A5-FE813045A544}"/>
              </a:ext>
            </a:extLst>
          </p:cNvPr>
          <p:cNvSpPr>
            <a:spLocks noGrp="1" noChangeArrowheads="1"/>
          </p:cNvSpPr>
          <p:nvPr>
            <p:ph type="sldNum" sz="quarter" idx="12"/>
          </p:nvPr>
        </p:nvSpPr>
        <p:spPr>
          <a:ln/>
        </p:spPr>
        <p:txBody>
          <a:bodyPr/>
          <a:lstStyle>
            <a:lvl1pPr>
              <a:defRPr/>
            </a:lvl1pPr>
          </a:lstStyle>
          <a:p>
            <a:pPr>
              <a:defRPr/>
            </a:pPr>
            <a:fld id="{162E19B9-BBFA-45A3-8244-37F85F06F3AD}"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11285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63AFB35B-B728-4235-8BBE-F96F179809A5}"/>
              </a:ext>
            </a:extLst>
          </p:cNvPr>
          <p:cNvSpPr>
            <a:spLocks noGrp="1" noChangeArrowheads="1"/>
          </p:cNvSpPr>
          <p:nvPr>
            <p:ph type="dt" sz="half" idx="10"/>
          </p:nvPr>
        </p:nvSpPr>
        <p:spPr>
          <a:ln/>
        </p:spPr>
        <p:txBody>
          <a:bodyPr/>
          <a:lstStyle>
            <a:lvl1pPr>
              <a:defRPr/>
            </a:lvl1pPr>
          </a:lstStyle>
          <a:p>
            <a:pPr>
              <a:defRPr/>
            </a:pPr>
            <a:fld id="{4E3A1C1E-D5F5-44B2-AA8A-937A6F58E292}" type="datetime1">
              <a:rPr lang="zh-CN" altLang="en-US"/>
              <a:pPr>
                <a:defRPr/>
              </a:pPr>
              <a:t>2023/12/18</a:t>
            </a:fld>
            <a:endParaRPr lang="en-US" altLang="zh-CN"/>
          </a:p>
        </p:txBody>
      </p:sp>
      <p:sp>
        <p:nvSpPr>
          <p:cNvPr id="5" name="Rectangle 5">
            <a:extLst>
              <a:ext uri="{FF2B5EF4-FFF2-40B4-BE49-F238E27FC236}">
                <a16:creationId xmlns:a16="http://schemas.microsoft.com/office/drawing/2014/main" id="{62544412-1906-406A-BECE-FEE6B79FCC5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725DF76-816C-4945-9EDF-D5071DC33CAC}"/>
              </a:ext>
            </a:extLst>
          </p:cNvPr>
          <p:cNvSpPr>
            <a:spLocks noGrp="1" noChangeArrowheads="1"/>
          </p:cNvSpPr>
          <p:nvPr>
            <p:ph type="sldNum" sz="quarter" idx="12"/>
          </p:nvPr>
        </p:nvSpPr>
        <p:spPr>
          <a:ln/>
        </p:spPr>
        <p:txBody>
          <a:bodyPr/>
          <a:lstStyle>
            <a:lvl1pPr>
              <a:defRPr/>
            </a:lvl1pPr>
          </a:lstStyle>
          <a:p>
            <a:pPr>
              <a:defRPr/>
            </a:pPr>
            <a:fld id="{01224579-261F-4FD1-A93F-1033E8485A98}"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420255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6248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152400"/>
            <a:ext cx="6019800" cy="6248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7FCEB30-6950-4A68-ABCC-506AC64B98B0}"/>
              </a:ext>
            </a:extLst>
          </p:cNvPr>
          <p:cNvSpPr>
            <a:spLocks noGrp="1" noChangeArrowheads="1"/>
          </p:cNvSpPr>
          <p:nvPr>
            <p:ph type="dt" sz="half" idx="10"/>
          </p:nvPr>
        </p:nvSpPr>
        <p:spPr>
          <a:ln/>
        </p:spPr>
        <p:txBody>
          <a:bodyPr/>
          <a:lstStyle>
            <a:lvl1pPr>
              <a:defRPr/>
            </a:lvl1pPr>
          </a:lstStyle>
          <a:p>
            <a:pPr>
              <a:defRPr/>
            </a:pPr>
            <a:fld id="{02410C44-CBDE-418D-A382-DEF3422B8839}" type="datetime1">
              <a:rPr lang="zh-CN" altLang="en-US"/>
              <a:pPr>
                <a:defRPr/>
              </a:pPr>
              <a:t>2023/12/18</a:t>
            </a:fld>
            <a:endParaRPr lang="en-US" altLang="zh-CN"/>
          </a:p>
        </p:txBody>
      </p:sp>
      <p:sp>
        <p:nvSpPr>
          <p:cNvPr id="5" name="Rectangle 5">
            <a:extLst>
              <a:ext uri="{FF2B5EF4-FFF2-40B4-BE49-F238E27FC236}">
                <a16:creationId xmlns:a16="http://schemas.microsoft.com/office/drawing/2014/main" id="{A85EA172-BC5F-4D40-A87F-7155706D224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7955E2-7C29-4316-8356-E470E390123C}"/>
              </a:ext>
            </a:extLst>
          </p:cNvPr>
          <p:cNvSpPr>
            <a:spLocks noGrp="1" noChangeArrowheads="1"/>
          </p:cNvSpPr>
          <p:nvPr>
            <p:ph type="sldNum" sz="quarter" idx="12"/>
          </p:nvPr>
        </p:nvSpPr>
        <p:spPr>
          <a:ln/>
        </p:spPr>
        <p:txBody>
          <a:bodyPr/>
          <a:lstStyle>
            <a:lvl1pPr>
              <a:defRPr/>
            </a:lvl1pPr>
          </a:lstStyle>
          <a:p>
            <a:pPr>
              <a:defRPr/>
            </a:pPr>
            <a:fld id="{484C10CE-C784-4791-B067-3A95CF8E6AD7}"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4051445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B8943DC6-84F8-4188-B226-169008AA3A8C}"/>
              </a:ext>
            </a:extLst>
          </p:cNvPr>
          <p:cNvSpPr>
            <a:spLocks noGrp="1" noChangeArrowheads="1"/>
          </p:cNvSpPr>
          <p:nvPr>
            <p:ph type="dt" sz="half" idx="10"/>
          </p:nvPr>
        </p:nvSpPr>
        <p:spPr>
          <a:ln/>
        </p:spPr>
        <p:txBody>
          <a:bodyPr/>
          <a:lstStyle>
            <a:lvl1pPr>
              <a:defRPr/>
            </a:lvl1pPr>
          </a:lstStyle>
          <a:p>
            <a:pPr>
              <a:defRPr/>
            </a:pPr>
            <a:fld id="{D18B4278-8636-4686-9655-D784EE9C0CDB}" type="datetime1">
              <a:rPr lang="zh-CN" altLang="en-US"/>
              <a:pPr>
                <a:defRPr/>
              </a:pPr>
              <a:t>2023/12/18</a:t>
            </a:fld>
            <a:endParaRPr lang="en-US" altLang="zh-CN"/>
          </a:p>
        </p:txBody>
      </p:sp>
      <p:sp>
        <p:nvSpPr>
          <p:cNvPr id="5" name="Rectangle 5">
            <a:extLst>
              <a:ext uri="{FF2B5EF4-FFF2-40B4-BE49-F238E27FC236}">
                <a16:creationId xmlns:a16="http://schemas.microsoft.com/office/drawing/2014/main" id="{6DC9B2ED-6671-46F7-A6C2-1AF954969D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4E23DD-2C14-4592-93BB-F291EAD578AF}"/>
              </a:ext>
            </a:extLst>
          </p:cNvPr>
          <p:cNvSpPr>
            <a:spLocks noGrp="1" noChangeArrowheads="1"/>
          </p:cNvSpPr>
          <p:nvPr>
            <p:ph type="sldNum" sz="quarter" idx="12"/>
          </p:nvPr>
        </p:nvSpPr>
        <p:spPr>
          <a:ln/>
        </p:spPr>
        <p:txBody>
          <a:bodyPr/>
          <a:lstStyle>
            <a:lvl1pPr>
              <a:defRPr/>
            </a:lvl1pPr>
          </a:lstStyle>
          <a:p>
            <a:pPr>
              <a:defRPr/>
            </a:pPr>
            <a:fld id="{DB6227B6-1CEC-4593-9386-E86D258FA68C}"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286258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52976C77-D71F-42A3-BAED-B6800101A22E}"/>
              </a:ext>
            </a:extLst>
          </p:cNvPr>
          <p:cNvSpPr>
            <a:spLocks noGrp="1" noChangeArrowheads="1"/>
          </p:cNvSpPr>
          <p:nvPr>
            <p:ph type="dt" sz="half" idx="10"/>
          </p:nvPr>
        </p:nvSpPr>
        <p:spPr>
          <a:ln/>
        </p:spPr>
        <p:txBody>
          <a:bodyPr/>
          <a:lstStyle>
            <a:lvl1pPr>
              <a:defRPr/>
            </a:lvl1pPr>
          </a:lstStyle>
          <a:p>
            <a:pPr>
              <a:defRPr/>
            </a:pPr>
            <a:fld id="{441F72CD-E6A4-41E8-8B3A-796E84A6B349}" type="datetime1">
              <a:rPr lang="zh-CN" altLang="en-US"/>
              <a:pPr>
                <a:defRPr/>
              </a:pPr>
              <a:t>2023/12/18</a:t>
            </a:fld>
            <a:endParaRPr lang="en-US" altLang="zh-CN"/>
          </a:p>
        </p:txBody>
      </p:sp>
      <p:sp>
        <p:nvSpPr>
          <p:cNvPr id="5" name="Rectangle 5">
            <a:extLst>
              <a:ext uri="{FF2B5EF4-FFF2-40B4-BE49-F238E27FC236}">
                <a16:creationId xmlns:a16="http://schemas.microsoft.com/office/drawing/2014/main" id="{21963069-B2DE-42E8-AB9B-EA73370D87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8843E9C-D37D-4590-9616-E93AC33CEFAF}"/>
              </a:ext>
            </a:extLst>
          </p:cNvPr>
          <p:cNvSpPr>
            <a:spLocks noGrp="1" noChangeArrowheads="1"/>
          </p:cNvSpPr>
          <p:nvPr>
            <p:ph type="sldNum" sz="quarter" idx="12"/>
          </p:nvPr>
        </p:nvSpPr>
        <p:spPr>
          <a:ln/>
        </p:spPr>
        <p:txBody>
          <a:bodyPr/>
          <a:lstStyle>
            <a:lvl1pPr>
              <a:defRPr/>
            </a:lvl1pPr>
          </a:lstStyle>
          <a:p>
            <a:pPr>
              <a:defRPr/>
            </a:pPr>
            <a:fld id="{F058EEE1-3075-4E58-8193-0912E532880B}"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275510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1430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4FDE45DE-BD59-47FE-B65D-556453F823D7}"/>
              </a:ext>
            </a:extLst>
          </p:cNvPr>
          <p:cNvSpPr>
            <a:spLocks noGrp="1" noChangeArrowheads="1"/>
          </p:cNvSpPr>
          <p:nvPr>
            <p:ph type="dt" sz="half" idx="10"/>
          </p:nvPr>
        </p:nvSpPr>
        <p:spPr>
          <a:ln/>
        </p:spPr>
        <p:txBody>
          <a:bodyPr/>
          <a:lstStyle>
            <a:lvl1pPr>
              <a:defRPr/>
            </a:lvl1pPr>
          </a:lstStyle>
          <a:p>
            <a:pPr>
              <a:defRPr/>
            </a:pPr>
            <a:fld id="{D966DB86-CA59-4841-91E2-EAA14032E408}" type="datetime1">
              <a:rPr lang="zh-CN" altLang="en-US"/>
              <a:pPr>
                <a:defRPr/>
              </a:pPr>
              <a:t>2023/12/18</a:t>
            </a:fld>
            <a:endParaRPr lang="en-US" altLang="zh-CN"/>
          </a:p>
        </p:txBody>
      </p:sp>
      <p:sp>
        <p:nvSpPr>
          <p:cNvPr id="6" name="Rectangle 5">
            <a:extLst>
              <a:ext uri="{FF2B5EF4-FFF2-40B4-BE49-F238E27FC236}">
                <a16:creationId xmlns:a16="http://schemas.microsoft.com/office/drawing/2014/main" id="{C25594CF-2553-4B64-98EE-C28F91566F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F192D0E-562F-4CE8-A4F4-56D8FACB90B7}"/>
              </a:ext>
            </a:extLst>
          </p:cNvPr>
          <p:cNvSpPr>
            <a:spLocks noGrp="1" noChangeArrowheads="1"/>
          </p:cNvSpPr>
          <p:nvPr>
            <p:ph type="sldNum" sz="quarter" idx="12"/>
          </p:nvPr>
        </p:nvSpPr>
        <p:spPr>
          <a:ln/>
        </p:spPr>
        <p:txBody>
          <a:bodyPr/>
          <a:lstStyle>
            <a:lvl1pPr>
              <a:defRPr/>
            </a:lvl1pPr>
          </a:lstStyle>
          <a:p>
            <a:pPr>
              <a:defRPr/>
            </a:pPr>
            <a:fld id="{9CB30E75-2DBB-4F3E-BC4E-FEFA6EA0E6C1}"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286562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401471EE-CA4B-456E-83BD-C4FA0E523470}"/>
              </a:ext>
            </a:extLst>
          </p:cNvPr>
          <p:cNvSpPr>
            <a:spLocks noGrp="1" noChangeArrowheads="1"/>
          </p:cNvSpPr>
          <p:nvPr>
            <p:ph type="dt" sz="half" idx="10"/>
          </p:nvPr>
        </p:nvSpPr>
        <p:spPr>
          <a:ln/>
        </p:spPr>
        <p:txBody>
          <a:bodyPr/>
          <a:lstStyle>
            <a:lvl1pPr>
              <a:defRPr/>
            </a:lvl1pPr>
          </a:lstStyle>
          <a:p>
            <a:pPr>
              <a:defRPr/>
            </a:pPr>
            <a:fld id="{E7753D56-4A23-4BF6-9F96-DE2E4AABA074}" type="datetime1">
              <a:rPr lang="zh-CN" altLang="en-US"/>
              <a:pPr>
                <a:defRPr/>
              </a:pPr>
              <a:t>2023/12/18</a:t>
            </a:fld>
            <a:endParaRPr lang="en-US" altLang="zh-CN"/>
          </a:p>
        </p:txBody>
      </p:sp>
      <p:sp>
        <p:nvSpPr>
          <p:cNvPr id="8" name="Rectangle 5">
            <a:extLst>
              <a:ext uri="{FF2B5EF4-FFF2-40B4-BE49-F238E27FC236}">
                <a16:creationId xmlns:a16="http://schemas.microsoft.com/office/drawing/2014/main" id="{9BA8C277-50D9-4E3A-9022-34EE6D8C63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8930044-795B-4513-ADCB-368533B736C9}"/>
              </a:ext>
            </a:extLst>
          </p:cNvPr>
          <p:cNvSpPr>
            <a:spLocks noGrp="1" noChangeArrowheads="1"/>
          </p:cNvSpPr>
          <p:nvPr>
            <p:ph type="sldNum" sz="quarter" idx="12"/>
          </p:nvPr>
        </p:nvSpPr>
        <p:spPr>
          <a:ln/>
        </p:spPr>
        <p:txBody>
          <a:bodyPr/>
          <a:lstStyle>
            <a:lvl1pPr>
              <a:defRPr/>
            </a:lvl1pPr>
          </a:lstStyle>
          <a:p>
            <a:pPr>
              <a:defRPr/>
            </a:pPr>
            <a:fld id="{1F34B969-A517-419E-B781-C7E31C84AF9F}"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139818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1DB59A67-2C4A-4238-9497-7D14F8283399}"/>
              </a:ext>
            </a:extLst>
          </p:cNvPr>
          <p:cNvSpPr>
            <a:spLocks noGrp="1" noChangeArrowheads="1"/>
          </p:cNvSpPr>
          <p:nvPr>
            <p:ph type="dt" sz="half" idx="10"/>
          </p:nvPr>
        </p:nvSpPr>
        <p:spPr>
          <a:ln/>
        </p:spPr>
        <p:txBody>
          <a:bodyPr/>
          <a:lstStyle>
            <a:lvl1pPr>
              <a:defRPr/>
            </a:lvl1pPr>
          </a:lstStyle>
          <a:p>
            <a:pPr>
              <a:defRPr/>
            </a:pPr>
            <a:fld id="{95DBFFAF-29F9-427A-B261-E7CBFAFFE749}" type="datetime1">
              <a:rPr lang="zh-CN" altLang="en-US"/>
              <a:pPr>
                <a:defRPr/>
              </a:pPr>
              <a:t>2023/12/18</a:t>
            </a:fld>
            <a:endParaRPr lang="en-US" altLang="zh-CN"/>
          </a:p>
        </p:txBody>
      </p:sp>
      <p:sp>
        <p:nvSpPr>
          <p:cNvPr id="4" name="Rectangle 5">
            <a:extLst>
              <a:ext uri="{FF2B5EF4-FFF2-40B4-BE49-F238E27FC236}">
                <a16:creationId xmlns:a16="http://schemas.microsoft.com/office/drawing/2014/main" id="{2FCA1F10-09A1-436B-AC0E-07AD170AF6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44C23C1-FF33-4CF6-B126-B839782C4A9D}"/>
              </a:ext>
            </a:extLst>
          </p:cNvPr>
          <p:cNvSpPr>
            <a:spLocks noGrp="1" noChangeArrowheads="1"/>
          </p:cNvSpPr>
          <p:nvPr>
            <p:ph type="sldNum" sz="quarter" idx="12"/>
          </p:nvPr>
        </p:nvSpPr>
        <p:spPr>
          <a:ln/>
        </p:spPr>
        <p:txBody>
          <a:bodyPr/>
          <a:lstStyle>
            <a:lvl1pPr>
              <a:defRPr/>
            </a:lvl1pPr>
          </a:lstStyle>
          <a:p>
            <a:pPr>
              <a:defRPr/>
            </a:pPr>
            <a:fld id="{FE6DFE8D-2DE4-488B-B7E8-805AB7329A07}"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152789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E90E865-8345-402E-90C7-D6079E8E720D}"/>
              </a:ext>
            </a:extLst>
          </p:cNvPr>
          <p:cNvSpPr>
            <a:spLocks noGrp="1" noChangeArrowheads="1"/>
          </p:cNvSpPr>
          <p:nvPr>
            <p:ph type="dt" sz="half" idx="10"/>
          </p:nvPr>
        </p:nvSpPr>
        <p:spPr>
          <a:ln/>
        </p:spPr>
        <p:txBody>
          <a:bodyPr/>
          <a:lstStyle>
            <a:lvl1pPr>
              <a:defRPr/>
            </a:lvl1pPr>
          </a:lstStyle>
          <a:p>
            <a:pPr>
              <a:defRPr/>
            </a:pPr>
            <a:fld id="{D02ED900-7B26-47FC-BCEE-1265FF866C7B}" type="datetime1">
              <a:rPr lang="zh-CN" altLang="en-US"/>
              <a:pPr>
                <a:defRPr/>
              </a:pPr>
              <a:t>2023/12/18</a:t>
            </a:fld>
            <a:endParaRPr lang="en-US" altLang="zh-CN"/>
          </a:p>
        </p:txBody>
      </p:sp>
      <p:sp>
        <p:nvSpPr>
          <p:cNvPr id="3" name="Rectangle 5">
            <a:extLst>
              <a:ext uri="{FF2B5EF4-FFF2-40B4-BE49-F238E27FC236}">
                <a16:creationId xmlns:a16="http://schemas.microsoft.com/office/drawing/2014/main" id="{D49EE358-B6C9-4ACB-AB6A-E648FFCD61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C0FF2A0-18C9-4D74-B4A1-04F1BF2222C7}"/>
              </a:ext>
            </a:extLst>
          </p:cNvPr>
          <p:cNvSpPr>
            <a:spLocks noGrp="1" noChangeArrowheads="1"/>
          </p:cNvSpPr>
          <p:nvPr>
            <p:ph type="sldNum" sz="quarter" idx="12"/>
          </p:nvPr>
        </p:nvSpPr>
        <p:spPr>
          <a:ln/>
        </p:spPr>
        <p:txBody>
          <a:bodyPr/>
          <a:lstStyle>
            <a:lvl1pPr>
              <a:defRPr/>
            </a:lvl1pPr>
          </a:lstStyle>
          <a:p>
            <a:pPr>
              <a:defRPr/>
            </a:pPr>
            <a:fld id="{571703F3-5494-412E-976F-C20C1A0A9B24}"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686992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086C711B-C3BA-45C5-800C-772374B08B1C}"/>
              </a:ext>
            </a:extLst>
          </p:cNvPr>
          <p:cNvSpPr>
            <a:spLocks noGrp="1" noChangeArrowheads="1"/>
          </p:cNvSpPr>
          <p:nvPr>
            <p:ph type="dt" sz="half" idx="10"/>
          </p:nvPr>
        </p:nvSpPr>
        <p:spPr>
          <a:ln/>
        </p:spPr>
        <p:txBody>
          <a:bodyPr/>
          <a:lstStyle>
            <a:lvl1pPr>
              <a:defRPr/>
            </a:lvl1pPr>
          </a:lstStyle>
          <a:p>
            <a:pPr>
              <a:defRPr/>
            </a:pPr>
            <a:fld id="{872A019A-B942-42E6-8DE4-45F0538ED31F}" type="datetime1">
              <a:rPr lang="zh-CN" altLang="en-US"/>
              <a:pPr>
                <a:defRPr/>
              </a:pPr>
              <a:t>2023/12/18</a:t>
            </a:fld>
            <a:endParaRPr lang="en-US" altLang="zh-CN"/>
          </a:p>
        </p:txBody>
      </p:sp>
      <p:sp>
        <p:nvSpPr>
          <p:cNvPr id="6" name="Rectangle 5">
            <a:extLst>
              <a:ext uri="{FF2B5EF4-FFF2-40B4-BE49-F238E27FC236}">
                <a16:creationId xmlns:a16="http://schemas.microsoft.com/office/drawing/2014/main" id="{8B7826D1-9D8F-46CC-8D01-F00EFD439F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A5D2B72-E440-4896-BCEC-84BD1995DD36}"/>
              </a:ext>
            </a:extLst>
          </p:cNvPr>
          <p:cNvSpPr>
            <a:spLocks noGrp="1" noChangeArrowheads="1"/>
          </p:cNvSpPr>
          <p:nvPr>
            <p:ph type="sldNum" sz="quarter" idx="12"/>
          </p:nvPr>
        </p:nvSpPr>
        <p:spPr>
          <a:ln/>
        </p:spPr>
        <p:txBody>
          <a:bodyPr/>
          <a:lstStyle>
            <a:lvl1pPr>
              <a:defRPr/>
            </a:lvl1pPr>
          </a:lstStyle>
          <a:p>
            <a:pPr>
              <a:defRPr/>
            </a:pPr>
            <a:fld id="{D8F70B17-8694-4665-BF3D-0904A2D1BFC7}"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2533575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83978CFF-6CFC-456F-AB52-F0C9594A17C1}"/>
              </a:ext>
            </a:extLst>
          </p:cNvPr>
          <p:cNvSpPr>
            <a:spLocks noGrp="1" noChangeArrowheads="1"/>
          </p:cNvSpPr>
          <p:nvPr>
            <p:ph type="dt" sz="half" idx="10"/>
          </p:nvPr>
        </p:nvSpPr>
        <p:spPr>
          <a:ln/>
        </p:spPr>
        <p:txBody>
          <a:bodyPr/>
          <a:lstStyle>
            <a:lvl1pPr>
              <a:defRPr/>
            </a:lvl1pPr>
          </a:lstStyle>
          <a:p>
            <a:pPr>
              <a:defRPr/>
            </a:pPr>
            <a:fld id="{EE859B78-B984-44C9-8D69-69725980E6BA}" type="datetime1">
              <a:rPr lang="zh-CN" altLang="en-US"/>
              <a:pPr>
                <a:defRPr/>
              </a:pPr>
              <a:t>2023/12/18</a:t>
            </a:fld>
            <a:endParaRPr lang="en-US" altLang="zh-CN"/>
          </a:p>
        </p:txBody>
      </p:sp>
      <p:sp>
        <p:nvSpPr>
          <p:cNvPr id="6" name="Rectangle 5">
            <a:extLst>
              <a:ext uri="{FF2B5EF4-FFF2-40B4-BE49-F238E27FC236}">
                <a16:creationId xmlns:a16="http://schemas.microsoft.com/office/drawing/2014/main" id="{C1555553-C0F1-47E6-B5E6-F9C46AF73E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FA26440-6292-4030-894B-73E699FD626B}"/>
              </a:ext>
            </a:extLst>
          </p:cNvPr>
          <p:cNvSpPr>
            <a:spLocks noGrp="1" noChangeArrowheads="1"/>
          </p:cNvSpPr>
          <p:nvPr>
            <p:ph type="sldNum" sz="quarter" idx="12"/>
          </p:nvPr>
        </p:nvSpPr>
        <p:spPr>
          <a:ln/>
        </p:spPr>
        <p:txBody>
          <a:bodyPr/>
          <a:lstStyle>
            <a:lvl1pPr>
              <a:defRPr/>
            </a:lvl1pPr>
          </a:lstStyle>
          <a:p>
            <a:pPr>
              <a:defRPr/>
            </a:pPr>
            <a:fld id="{4837B99A-578C-4590-9728-A8DD99E72F65}" type="slidenum">
              <a:rPr lang="en-US" altLang="zh-CN"/>
              <a:pPr>
                <a:defRPr/>
              </a:pPr>
              <a:t>‹#›</a:t>
            </a:fld>
            <a:endParaRPr lang="en-US" altLang="zh-CN">
              <a:latin typeface="黑体" panose="02010609060101010101" pitchFamily="49" charset="-122"/>
            </a:endParaRPr>
          </a:p>
        </p:txBody>
      </p:sp>
    </p:spTree>
    <p:extLst>
      <p:ext uri="{BB962C8B-B14F-4D97-AF65-F5344CB8AC3E}">
        <p14:creationId xmlns:p14="http://schemas.microsoft.com/office/powerpoint/2010/main" val="3588151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E7086F8-2AEB-4B1F-BA7C-9BB3C1A8CDF0}"/>
              </a:ext>
            </a:extLst>
          </p:cNvPr>
          <p:cNvSpPr>
            <a:spLocks noGrp="1" noChangeArrowheads="1"/>
          </p:cNvSpPr>
          <p:nvPr>
            <p:ph type="title" idx="4294967295"/>
          </p:nvPr>
        </p:nvSpPr>
        <p:spPr bwMode="auto">
          <a:xfrm>
            <a:off x="457200" y="152400"/>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B7F4A7CB-1877-4129-818F-4CF218262A4F}"/>
              </a:ext>
            </a:extLst>
          </p:cNvPr>
          <p:cNvSpPr>
            <a:spLocks noGrp="1" noChangeArrowheads="1"/>
          </p:cNvSpPr>
          <p:nvPr>
            <p:ph type="body" idx="4294967295"/>
          </p:nvPr>
        </p:nvSpPr>
        <p:spPr bwMode="auto">
          <a:xfrm>
            <a:off x="457200" y="11430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556" name="Rectangle 4">
            <a:extLst>
              <a:ext uri="{FF2B5EF4-FFF2-40B4-BE49-F238E27FC236}">
                <a16:creationId xmlns:a16="http://schemas.microsoft.com/office/drawing/2014/main" id="{B361652D-7F68-493E-AB2A-1CB1AAB2BCBF}"/>
              </a:ext>
            </a:extLst>
          </p:cNvPr>
          <p:cNvSpPr>
            <a:spLocks noGrp="1" noChangeArrowheads="1"/>
          </p:cNvSpPr>
          <p:nvPr>
            <p:ph type="dt" sz="half" idx="2"/>
          </p:nvPr>
        </p:nvSpPr>
        <p:spPr bwMode="auto">
          <a:xfrm>
            <a:off x="457200" y="6477000"/>
            <a:ext cx="2133600" cy="244475"/>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0" sz="1400" i="0">
                <a:solidFill>
                  <a:srgbClr val="3333CC"/>
                </a:solidFill>
                <a:latin typeface="+mn-lt"/>
                <a:ea typeface="宋体" panose="02010600030101010101" pitchFamily="2" charset="-122"/>
              </a:defRPr>
            </a:lvl1pPr>
          </a:lstStyle>
          <a:p>
            <a:pPr>
              <a:defRPr/>
            </a:pPr>
            <a:fld id="{0FD1E589-EC21-40B2-8CEF-C1092888FCDC}" type="datetime1">
              <a:rPr lang="zh-CN" altLang="en-US"/>
              <a:pPr>
                <a:defRPr/>
              </a:pPr>
              <a:t>2023/12/18</a:t>
            </a:fld>
            <a:endParaRPr lang="en-US" altLang="zh-CN"/>
          </a:p>
        </p:txBody>
      </p:sp>
      <p:sp>
        <p:nvSpPr>
          <p:cNvPr id="23557" name="Rectangle 5">
            <a:extLst>
              <a:ext uri="{FF2B5EF4-FFF2-40B4-BE49-F238E27FC236}">
                <a16:creationId xmlns:a16="http://schemas.microsoft.com/office/drawing/2014/main" id="{50EA4566-578B-4895-B7C5-503A17BC0C7E}"/>
              </a:ext>
            </a:extLst>
          </p:cNvPr>
          <p:cNvSpPr>
            <a:spLocks noGrp="1" noChangeArrowheads="1"/>
          </p:cNvSpPr>
          <p:nvPr>
            <p:ph type="ftr" sz="quarter" idx="3"/>
          </p:nvPr>
        </p:nvSpPr>
        <p:spPr bwMode="auto">
          <a:xfrm>
            <a:off x="3124200" y="6534150"/>
            <a:ext cx="2895600" cy="3238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kumimoji="0" sz="1400" i="0">
                <a:solidFill>
                  <a:srgbClr val="3333CC"/>
                </a:solidFill>
                <a:latin typeface="+mn-lt"/>
                <a:ea typeface="宋体" panose="02010600030101010101" pitchFamily="2" charset="-122"/>
              </a:defRPr>
            </a:lvl1pPr>
          </a:lstStyle>
          <a:p>
            <a:pPr>
              <a:defRPr/>
            </a:pPr>
            <a:endParaRPr lang="en-US" altLang="zh-CN"/>
          </a:p>
        </p:txBody>
      </p:sp>
      <p:sp>
        <p:nvSpPr>
          <p:cNvPr id="23558" name="Rectangle 6">
            <a:extLst>
              <a:ext uri="{FF2B5EF4-FFF2-40B4-BE49-F238E27FC236}">
                <a16:creationId xmlns:a16="http://schemas.microsoft.com/office/drawing/2014/main" id="{1AE75E61-F85E-49EA-ACD1-196950049FCD}"/>
              </a:ext>
            </a:extLst>
          </p:cNvPr>
          <p:cNvSpPr>
            <a:spLocks noGrp="1" noChangeArrowheads="1"/>
          </p:cNvSpPr>
          <p:nvPr>
            <p:ph type="sldNum" sz="quarter" idx="4"/>
          </p:nvPr>
        </p:nvSpPr>
        <p:spPr bwMode="auto">
          <a:xfrm>
            <a:off x="6629400" y="6477000"/>
            <a:ext cx="2133600" cy="2444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i="0" noProof="1">
                <a:solidFill>
                  <a:srgbClr val="3333CC"/>
                </a:solidFill>
                <a:latin typeface="Arial" panose="020B0604020202020204" pitchFamily="34" charset="0"/>
              </a:defRPr>
            </a:lvl1pPr>
          </a:lstStyle>
          <a:p>
            <a:pPr>
              <a:defRPr/>
            </a:pPr>
            <a:fld id="{0690F325-187A-4CA4-A1A2-5839D342D0AC}" type="slidenum">
              <a:rPr lang="en-US" altLang="zh-CN"/>
              <a:pPr>
                <a:defRPr/>
              </a:pPr>
              <a:t>‹#›</a:t>
            </a:fld>
            <a:endParaRPr lang="en-US" altLang="zh-CN">
              <a:latin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b="1">
          <a:solidFill>
            <a:srgbClr val="FF0000"/>
          </a:solidFill>
          <a:latin typeface="Arial" panose="020B0604020202020204" pitchFamily="34" charset="0"/>
          <a:ea typeface="幼圆" pitchFamily="49" charset="-122"/>
        </a:defRPr>
      </a:lvl2pPr>
      <a:lvl3pPr algn="ctr" rtl="0" eaLnBrk="0" fontAlgn="base" hangingPunct="0">
        <a:spcBef>
          <a:spcPct val="0"/>
        </a:spcBef>
        <a:spcAft>
          <a:spcPct val="0"/>
        </a:spcAft>
        <a:defRPr sz="4400" b="1">
          <a:solidFill>
            <a:srgbClr val="FF0000"/>
          </a:solidFill>
          <a:latin typeface="Arial" panose="020B0604020202020204" pitchFamily="34" charset="0"/>
          <a:ea typeface="幼圆" pitchFamily="49" charset="-122"/>
        </a:defRPr>
      </a:lvl3pPr>
      <a:lvl4pPr algn="ctr" rtl="0" eaLnBrk="0" fontAlgn="base" hangingPunct="0">
        <a:spcBef>
          <a:spcPct val="0"/>
        </a:spcBef>
        <a:spcAft>
          <a:spcPct val="0"/>
        </a:spcAft>
        <a:defRPr sz="4400" b="1">
          <a:solidFill>
            <a:srgbClr val="FF0000"/>
          </a:solidFill>
          <a:latin typeface="Arial" panose="020B0604020202020204" pitchFamily="34" charset="0"/>
          <a:ea typeface="幼圆" pitchFamily="49" charset="-122"/>
        </a:defRPr>
      </a:lvl4pPr>
      <a:lvl5pPr algn="ctr" rtl="0" eaLnBrk="0" fontAlgn="base" hangingPunct="0">
        <a:spcBef>
          <a:spcPct val="0"/>
        </a:spcBef>
        <a:spcAft>
          <a:spcPct val="0"/>
        </a:spcAft>
        <a:defRPr sz="4400" b="1">
          <a:solidFill>
            <a:srgbClr val="FF0000"/>
          </a:solidFill>
          <a:latin typeface="Arial" panose="020B0604020202020204" pitchFamily="34" charset="0"/>
          <a:ea typeface="幼圆" pitchFamily="49" charset="-122"/>
        </a:defRPr>
      </a:lvl5pPr>
      <a:lvl6pPr marL="457200" algn="ctr" rtl="0" fontAlgn="base">
        <a:spcBef>
          <a:spcPct val="0"/>
        </a:spcBef>
        <a:spcAft>
          <a:spcPct val="0"/>
        </a:spcAft>
        <a:defRPr sz="4400" b="1">
          <a:solidFill>
            <a:srgbClr val="FF0000"/>
          </a:solidFill>
          <a:latin typeface="Arial" panose="020B0604020202020204" pitchFamily="34" charset="0"/>
          <a:ea typeface="幼圆" pitchFamily="49" charset="-122"/>
        </a:defRPr>
      </a:lvl6pPr>
      <a:lvl7pPr marL="914400" algn="ctr" rtl="0" fontAlgn="base">
        <a:spcBef>
          <a:spcPct val="0"/>
        </a:spcBef>
        <a:spcAft>
          <a:spcPct val="0"/>
        </a:spcAft>
        <a:defRPr sz="4400" b="1">
          <a:solidFill>
            <a:srgbClr val="FF0000"/>
          </a:solidFill>
          <a:latin typeface="Arial" panose="020B0604020202020204" pitchFamily="34" charset="0"/>
          <a:ea typeface="幼圆" pitchFamily="49" charset="-122"/>
        </a:defRPr>
      </a:lvl7pPr>
      <a:lvl8pPr marL="1371600" algn="ctr" rtl="0" fontAlgn="base">
        <a:spcBef>
          <a:spcPct val="0"/>
        </a:spcBef>
        <a:spcAft>
          <a:spcPct val="0"/>
        </a:spcAft>
        <a:defRPr sz="4400" b="1">
          <a:solidFill>
            <a:srgbClr val="FF0000"/>
          </a:solidFill>
          <a:latin typeface="Arial" panose="020B0604020202020204" pitchFamily="34" charset="0"/>
          <a:ea typeface="幼圆" pitchFamily="49" charset="-122"/>
        </a:defRPr>
      </a:lvl8pPr>
      <a:lvl9pPr marL="1828800" algn="ctr" rtl="0" fontAlgn="base">
        <a:spcBef>
          <a:spcPct val="0"/>
        </a:spcBef>
        <a:spcAft>
          <a:spcPct val="0"/>
        </a:spcAft>
        <a:defRPr sz="4400" b="1">
          <a:solidFill>
            <a:srgbClr val="FF0000"/>
          </a:solidFill>
          <a:latin typeface="Arial" panose="020B0604020202020204" pitchFamily="34" charset="0"/>
          <a:ea typeface="幼圆" pitchFamily="49" charset="-122"/>
        </a:defRPr>
      </a:lvl9pPr>
    </p:titleStyle>
    <p:bodyStyle>
      <a:lvl1pPr marL="342900" indent="-342900" algn="l" rtl="0" eaLnBrk="0" fontAlgn="base" hangingPunct="0">
        <a:spcBef>
          <a:spcPct val="20000"/>
        </a:spcBef>
        <a:spcAft>
          <a:spcPct val="0"/>
        </a:spcAft>
        <a:buClr>
          <a:srgbClr val="FF0000"/>
        </a:buClr>
        <a:buFont typeface="Wingdings" panose="05000000000000000000" pitchFamily="2" charset="2"/>
        <a:buChar char="Ø"/>
        <a:defRPr sz="3200" b="1">
          <a:solidFill>
            <a:srgbClr val="0033CC"/>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Ø"/>
        <a:defRPr sz="2800" b="1">
          <a:solidFill>
            <a:srgbClr val="0033CC"/>
          </a:solidFill>
          <a:latin typeface="+mn-lt"/>
          <a:ea typeface="+mn-ea"/>
        </a:defRPr>
      </a:lvl2pPr>
      <a:lvl3pPr marL="1143000" indent="-228600" algn="l" rtl="0" eaLnBrk="0" fontAlgn="base" hangingPunct="0">
        <a:spcBef>
          <a:spcPct val="20000"/>
        </a:spcBef>
        <a:spcAft>
          <a:spcPct val="0"/>
        </a:spcAft>
        <a:buClr>
          <a:srgbClr val="FF0000"/>
        </a:buClr>
        <a:buFont typeface="Wingdings" panose="05000000000000000000" pitchFamily="2" charset="2"/>
        <a:buChar char="Ø"/>
        <a:defRPr sz="2400" b="1">
          <a:solidFill>
            <a:srgbClr val="0033CC"/>
          </a:solidFill>
          <a:latin typeface="+mn-lt"/>
          <a:ea typeface="+mn-ea"/>
        </a:defRPr>
      </a:lvl3pPr>
      <a:lvl4pPr marL="1600200" indent="-228600" algn="l" rtl="0" eaLnBrk="0" fontAlgn="base" hangingPunct="0">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4pPr>
      <a:lvl5pPr marL="2057400" indent="-228600" algn="l" rtl="0" eaLnBrk="0" fontAlgn="base" hangingPunct="0">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5pPr>
      <a:lvl6pPr marL="2514600" indent="-228600" algn="l" rtl="0" fontAlgn="base">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6pPr>
      <a:lvl7pPr marL="2971800" indent="-228600" algn="l" rtl="0" fontAlgn="base">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7pPr>
      <a:lvl8pPr marL="3429000" indent="-228600" algn="l" rtl="0" fontAlgn="base">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8pPr>
      <a:lvl9pPr marL="3886200" indent="-228600" algn="l" rtl="0" fontAlgn="base">
        <a:spcBef>
          <a:spcPct val="20000"/>
        </a:spcBef>
        <a:spcAft>
          <a:spcPct val="0"/>
        </a:spcAft>
        <a:buClr>
          <a:srgbClr val="FF0000"/>
        </a:buClr>
        <a:buFont typeface="Wingdings" panose="05000000000000000000" pitchFamily="2" charset="2"/>
        <a:buChar char="Ø"/>
        <a:defRPr sz="2000" b="1">
          <a:solidFill>
            <a:srgbClr val="0033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ee.com/cshust/sedem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5AD6122-ADCE-4E85-B9F1-FA79C67BB893}"/>
              </a:ext>
            </a:extLst>
          </p:cNvPr>
          <p:cNvSpPr>
            <a:spLocks noGrp="1" noChangeArrowheads="1"/>
          </p:cNvSpPr>
          <p:nvPr>
            <p:ph type="ctrTitle"/>
          </p:nvPr>
        </p:nvSpPr>
        <p:spPr>
          <a:xfrm>
            <a:off x="-304800" y="1163638"/>
            <a:ext cx="8229600" cy="2667000"/>
          </a:xfrm>
        </p:spPr>
        <p:txBody>
          <a:bodyPr/>
          <a:lstStyle/>
          <a:p>
            <a:pPr eaLnBrk="1" hangingPunct="1">
              <a:lnSpc>
                <a:spcPct val="150000"/>
              </a:lnSpc>
              <a:defRPr/>
            </a:pPr>
            <a:r>
              <a:rPr lang="en-US" altLang="zh-CN" sz="3600" dirty="0">
                <a:solidFill>
                  <a:srgbClr val="0033CC"/>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GB" dirty="0">
                <a:latin typeface="宋体" panose="02010600030101010101" pitchFamily="2" charset="-122"/>
                <a:ea typeface="宋体" panose="02010600030101010101" pitchFamily="2" charset="-122"/>
              </a:rPr>
              <a:t>第一</a:t>
            </a:r>
            <a:r>
              <a:rPr lang="zh-CN" altLang="en-US" dirty="0">
                <a:latin typeface="宋体" panose="02010600030101010101" pitchFamily="2" charset="-122"/>
                <a:ea typeface="宋体" panose="02010600030101010101" pitchFamily="2" charset="-122"/>
              </a:rPr>
              <a:t>章</a:t>
            </a:r>
            <a:br>
              <a:rPr lang="zh-CN" altLang="en-GB" sz="3600" dirty="0">
                <a:latin typeface="宋体" panose="02010600030101010101" pitchFamily="2" charset="-122"/>
                <a:ea typeface="宋体" panose="02010600030101010101" pitchFamily="2" charset="-122"/>
              </a:rPr>
            </a:br>
            <a:r>
              <a:rPr lang="zh-CN" altLang="en-GB" sz="3600" dirty="0">
                <a:latin typeface="宋体" panose="02010600030101010101" pitchFamily="2" charset="-122"/>
                <a:ea typeface="宋体" panose="02010600030101010101" pitchFamily="2" charset="-122"/>
              </a:rPr>
              <a:t>         </a:t>
            </a:r>
            <a:r>
              <a:rPr lang="zh-CN" altLang="en-US" sz="5400" dirty="0">
                <a:latin typeface="宋体" panose="02010600030101010101" pitchFamily="2" charset="-122"/>
                <a:ea typeface="宋体" panose="02010600030101010101" pitchFamily="2" charset="-122"/>
              </a:rPr>
              <a:t>软件与</a:t>
            </a:r>
            <a:r>
              <a:rPr lang="zh-CN" altLang="en-GB" sz="5400" dirty="0">
                <a:latin typeface="宋体" panose="02010600030101010101" pitchFamily="2" charset="-122"/>
                <a:ea typeface="宋体" panose="02010600030101010101" pitchFamily="2" charset="-122"/>
              </a:rPr>
              <a:t>软件工程</a:t>
            </a:r>
            <a:endParaRPr lang="zh-CN" altLang="en-US" sz="54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75" name="Line 5">
            <a:extLst>
              <a:ext uri="{FF2B5EF4-FFF2-40B4-BE49-F238E27FC236}">
                <a16:creationId xmlns:a16="http://schemas.microsoft.com/office/drawing/2014/main" id="{411850F8-3761-498D-A12B-50C604B8D8EA}"/>
              </a:ext>
            </a:extLst>
          </p:cNvPr>
          <p:cNvSpPr>
            <a:spLocks noChangeShapeType="1"/>
          </p:cNvSpPr>
          <p:nvPr/>
        </p:nvSpPr>
        <p:spPr bwMode="auto">
          <a:xfrm>
            <a:off x="0" y="990600"/>
            <a:ext cx="914400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 name="TextBox 5">
            <a:extLst>
              <a:ext uri="{FF2B5EF4-FFF2-40B4-BE49-F238E27FC236}">
                <a16:creationId xmlns:a16="http://schemas.microsoft.com/office/drawing/2014/main" id="{FDFA5E45-F9B2-4C1A-8F42-FF9C472C782D}"/>
              </a:ext>
            </a:extLst>
          </p:cNvPr>
          <p:cNvSpPr txBox="1">
            <a:spLocks noChangeArrowheads="1"/>
          </p:cNvSpPr>
          <p:nvPr/>
        </p:nvSpPr>
        <p:spPr bwMode="auto">
          <a:xfrm>
            <a:off x="381000" y="152400"/>
            <a:ext cx="266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r>
              <a:rPr lang="zh-CN" altLang="en-GB" sz="3600">
                <a:solidFill>
                  <a:srgbClr val="C00000"/>
                </a:solidFill>
                <a:ea typeface="黑体" panose="02010609060101010101" pitchFamily="49" charset="-122"/>
              </a:rPr>
              <a:t>软件工程</a:t>
            </a:r>
            <a:endParaRPr lang="zh-CN" altLang="en-US" sz="3600">
              <a:ea typeface="黑体" panose="02010609060101010101" pitchFamily="49" charset="-122"/>
            </a:endParaRPr>
          </a:p>
        </p:txBody>
      </p:sp>
      <p:sp>
        <p:nvSpPr>
          <p:cNvPr id="3077" name="副标题 1">
            <a:extLst>
              <a:ext uri="{FF2B5EF4-FFF2-40B4-BE49-F238E27FC236}">
                <a16:creationId xmlns:a16="http://schemas.microsoft.com/office/drawing/2014/main" id="{4982F8FC-3D38-4B62-A5B6-56172040774B}"/>
              </a:ext>
            </a:extLst>
          </p:cNvPr>
          <p:cNvSpPr>
            <a:spLocks noGrp="1" noChangeArrowheads="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352A415-C9AA-4A34-95B0-F4F3454BED49}"/>
              </a:ext>
            </a:extLst>
          </p:cNvPr>
          <p:cNvSpPr>
            <a:spLocks noGrp="1" noChangeArrowheads="1"/>
          </p:cNvSpPr>
          <p:nvPr>
            <p:ph type="title"/>
          </p:nvPr>
        </p:nvSpPr>
        <p:spPr>
          <a:xfrm>
            <a:off x="457200" y="0"/>
            <a:ext cx="8229600" cy="928688"/>
          </a:xfrm>
        </p:spPr>
        <p:txBody>
          <a:bodyPr/>
          <a:lstStyle/>
          <a:p>
            <a:pPr eaLnBrk="1" hangingPunct="1"/>
            <a:r>
              <a:rPr lang="zh-CN" altLang="en-US" sz="4000">
                <a:latin typeface="宋体" panose="02010600030101010101" pitchFamily="2" charset="-122"/>
                <a:ea typeface="宋体" panose="02010600030101010101" pitchFamily="2" charset="-122"/>
              </a:rPr>
              <a:t>软件的概念</a:t>
            </a:r>
          </a:p>
        </p:txBody>
      </p:sp>
      <p:sp>
        <p:nvSpPr>
          <p:cNvPr id="12291" name="内容占位符 2">
            <a:extLst>
              <a:ext uri="{FF2B5EF4-FFF2-40B4-BE49-F238E27FC236}">
                <a16:creationId xmlns:a16="http://schemas.microsoft.com/office/drawing/2014/main" id="{A0A84F64-76BE-41C6-8604-3CEA3AF7603D}"/>
              </a:ext>
            </a:extLst>
          </p:cNvPr>
          <p:cNvSpPr>
            <a:spLocks noGrp="1" noChangeArrowheads="1"/>
          </p:cNvSpPr>
          <p:nvPr>
            <p:ph idx="1"/>
          </p:nvPr>
        </p:nvSpPr>
        <p:spPr>
          <a:xfrm>
            <a:off x="304800" y="1295400"/>
            <a:ext cx="8424863" cy="5133975"/>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程序</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solidFill>
                  <a:srgbClr val="0000CC"/>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计算机指令和数据定义的组合，能操纵计算机硬件完成计算和控制功能。</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数据</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程序加工的对象和结果，计算机直接加工的数据结构简单，只有整型数、浮点数、逻辑量、字符，人们根据需要，在此基础上定义复杂的数据结构。</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a:t>
            </a:r>
          </a:p>
        </p:txBody>
      </p:sp>
      <p:sp>
        <p:nvSpPr>
          <p:cNvPr id="12292" name="灯片编号占位符 5">
            <a:extLst>
              <a:ext uri="{FF2B5EF4-FFF2-40B4-BE49-F238E27FC236}">
                <a16:creationId xmlns:a16="http://schemas.microsoft.com/office/drawing/2014/main" id="{FBFB1C26-186A-4437-B4ED-4170DB12B56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A0A960A-1037-42C0-AA53-662F918D26EA}" type="slidenum">
              <a:rPr altLang="en-US" sz="1400" i="0" smtClean="0">
                <a:solidFill>
                  <a:srgbClr val="3333CC"/>
                </a:solidFill>
                <a:latin typeface="Arial" panose="020B0604020202020204" pitchFamily="34" charset="0"/>
              </a:rPr>
              <a:pPr/>
              <a:t>10</a:t>
            </a:fld>
            <a:endParaRPr lang="zh-CN" altLang="en-US" sz="1400" i="0">
              <a:solidFill>
                <a:srgbClr val="3333CC"/>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a:extLst>
              <a:ext uri="{FF2B5EF4-FFF2-40B4-BE49-F238E27FC236}">
                <a16:creationId xmlns:a16="http://schemas.microsoft.com/office/drawing/2014/main" id="{37BD6A38-8ECF-4A86-B23B-65DE69DF70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EB0C6E4B-86D1-4EAD-98E1-E30E5DB9ACA9}" type="slidenum">
              <a:rPr altLang="zh-CN" sz="1400" i="0" smtClean="0">
                <a:solidFill>
                  <a:srgbClr val="3333CC"/>
                </a:solidFill>
                <a:latin typeface="Arial" panose="020B0604020202020204" pitchFamily="34" charset="0"/>
              </a:rPr>
              <a:pPr/>
              <a:t>100</a:t>
            </a:fld>
            <a:endParaRPr lang="zh-CN" altLang="zh-CN" sz="1400" i="0">
              <a:solidFill>
                <a:srgbClr val="3333CC"/>
              </a:solidFill>
              <a:latin typeface="Arial" panose="020B0604020202020204" pitchFamily="34" charset="0"/>
            </a:endParaRPr>
          </a:p>
        </p:txBody>
      </p:sp>
      <p:sp>
        <p:nvSpPr>
          <p:cNvPr id="105475" name="Rectangle 2">
            <a:extLst>
              <a:ext uri="{FF2B5EF4-FFF2-40B4-BE49-F238E27FC236}">
                <a16:creationId xmlns:a16="http://schemas.microsoft.com/office/drawing/2014/main" id="{90C868D0-0CFC-47BD-89AD-274E6944A921}"/>
              </a:ext>
            </a:extLst>
          </p:cNvPr>
          <p:cNvSpPr>
            <a:spLocks noGrp="1" noChangeArrowheads="1"/>
          </p:cNvSpPr>
          <p:nvPr>
            <p:ph type="title"/>
          </p:nvPr>
        </p:nvSpPr>
        <p:spPr/>
        <p:txBody>
          <a:bodyPr/>
          <a:lstStyle/>
          <a:p>
            <a:pPr eaLnBrk="1" hangingPunct="1"/>
            <a:r>
              <a:rPr lang="zh-CN" altLang="en-US" sz="3600">
                <a:latin typeface="宋体" panose="02010600030101010101" pitchFamily="2" charset="-122"/>
                <a:ea typeface="宋体" panose="02010600030101010101" pitchFamily="2" charset="-122"/>
              </a:rPr>
              <a:t>小   结</a:t>
            </a:r>
          </a:p>
        </p:txBody>
      </p:sp>
      <p:sp>
        <p:nvSpPr>
          <p:cNvPr id="105476" name="Rectangle 3">
            <a:extLst>
              <a:ext uri="{FF2B5EF4-FFF2-40B4-BE49-F238E27FC236}">
                <a16:creationId xmlns:a16="http://schemas.microsoft.com/office/drawing/2014/main" id="{274D1926-3103-46BB-AC68-5FF5AD44C5C5}"/>
              </a:ext>
            </a:extLst>
          </p:cNvPr>
          <p:cNvSpPr>
            <a:spLocks noGrp="1" noChangeArrowheads="1"/>
          </p:cNvSpPr>
          <p:nvPr>
            <p:ph idx="1"/>
          </p:nvPr>
        </p:nvSpPr>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软件与软件工程的形成与发展</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软件与软件工程的概念</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面向对象的软件开发方法是本课程的重点</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和</a:t>
            </a:r>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过程模型是需要掌握的重要工具</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大型软件开发需要项目管理</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信息时代的软件涉足人类社会的所有领域，可行性论证和业务过程建模需要领域专家的合作</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a:extLst>
              <a:ext uri="{FF2B5EF4-FFF2-40B4-BE49-F238E27FC236}">
                <a16:creationId xmlns:a16="http://schemas.microsoft.com/office/drawing/2014/main" id="{DC354027-0CEA-4B42-9CB9-415E4860548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F5D7750-9B06-4FA0-80B1-6002C2D77998}" type="slidenum">
              <a:rPr altLang="zh-CN" sz="1400" i="0" smtClean="0">
                <a:solidFill>
                  <a:srgbClr val="3333CC"/>
                </a:solidFill>
                <a:latin typeface="Arial" panose="020B0604020202020204" pitchFamily="34" charset="0"/>
              </a:rPr>
              <a:pPr/>
              <a:t>101</a:t>
            </a:fld>
            <a:endParaRPr lang="zh-CN" altLang="zh-CN" sz="1400" i="0">
              <a:solidFill>
                <a:srgbClr val="3333CC"/>
              </a:solidFill>
              <a:latin typeface="Arial" panose="020B0604020202020204" pitchFamily="34" charset="0"/>
            </a:endParaRPr>
          </a:p>
        </p:txBody>
      </p:sp>
      <p:sp>
        <p:nvSpPr>
          <p:cNvPr id="106499" name="WordArt 2">
            <a:extLst>
              <a:ext uri="{FF2B5EF4-FFF2-40B4-BE49-F238E27FC236}">
                <a16:creationId xmlns:a16="http://schemas.microsoft.com/office/drawing/2014/main" id="{55D68A5E-9CAD-4930-88FF-32798049A645}"/>
              </a:ext>
            </a:extLst>
          </p:cNvPr>
          <p:cNvSpPr>
            <a:spLocks noChangeArrowheads="1" noChangeShapeType="1" noTextEdit="1"/>
          </p:cNvSpPr>
          <p:nvPr/>
        </p:nvSpPr>
        <p:spPr bwMode="auto">
          <a:xfrm>
            <a:off x="2057400" y="1676400"/>
            <a:ext cx="4114800" cy="1371600"/>
          </a:xfrm>
          <a:prstGeom prst="rect">
            <a:avLst/>
          </a:prstGeom>
        </p:spPr>
        <p:txBody>
          <a:bodyPr wrap="none" fromWordArt="1">
            <a:prstTxWarp prst="textPlain">
              <a:avLst>
                <a:gd name="adj" fmla="val 50000"/>
              </a:avLst>
            </a:prstTxWarp>
          </a:bodyPr>
          <a:lstStyle/>
          <a:p>
            <a:pPr algn="ctr"/>
            <a:r>
              <a:rPr lang="zh-CN" altLang="en-US" sz="4400" kern="10">
                <a:ln w="12700">
                  <a:solidFill>
                    <a:srgbClr val="3333CC"/>
                  </a:solidFill>
                  <a:round/>
                  <a:headEnd/>
                  <a:tailEnd/>
                </a:ln>
                <a:solidFill>
                  <a:srgbClr val="B2B2B2">
                    <a:alpha val="50195"/>
                  </a:srgbClr>
                </a:solidFill>
                <a:effectLst>
                  <a:outerShdw dist="45791" dir="2021404" algn="ctr" rotWithShape="0">
                    <a:srgbClr val="9999FF"/>
                  </a:outerShdw>
                </a:effectLst>
                <a:latin typeface="华文行楷" panose="02010800040101010101" pitchFamily="2" charset="-122"/>
                <a:ea typeface="华文行楷" panose="02010800040101010101" pitchFamily="2" charset="-122"/>
              </a:rPr>
              <a:t>谢谢</a:t>
            </a:r>
          </a:p>
        </p:txBody>
      </p:sp>
      <p:pic>
        <p:nvPicPr>
          <p:cNvPr id="106500" name="Picture 6" descr="C:\Documents and Settings\QIZC\My Documents\My Pictures\天河计算机\天河计算机.jpg">
            <a:extLst>
              <a:ext uri="{FF2B5EF4-FFF2-40B4-BE49-F238E27FC236}">
                <a16:creationId xmlns:a16="http://schemas.microsoft.com/office/drawing/2014/main" id="{EF0296F7-0878-4091-9FD2-DEACA2C5E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8610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343C2AE5-068D-44E0-AC25-57FFAA6A0508}"/>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软件的概念</a:t>
            </a:r>
          </a:p>
        </p:txBody>
      </p:sp>
      <p:sp>
        <p:nvSpPr>
          <p:cNvPr id="13315" name="内容占位符 2">
            <a:extLst>
              <a:ext uri="{FF2B5EF4-FFF2-40B4-BE49-F238E27FC236}">
                <a16:creationId xmlns:a16="http://schemas.microsoft.com/office/drawing/2014/main" id="{930E29E2-3174-4EFE-929B-C6CEFEB359E8}"/>
              </a:ext>
            </a:extLst>
          </p:cNvPr>
          <p:cNvSpPr>
            <a:spLocks noGrp="1" noChangeArrowheads="1"/>
          </p:cNvSpPr>
          <p:nvPr>
            <p:ph idx="1"/>
          </p:nvPr>
        </p:nvSpPr>
        <p:spPr>
          <a:xfrm>
            <a:off x="457200" y="1066800"/>
            <a:ext cx="8229600" cy="533400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文档</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记录软件开发的活动和中间制品，如需求规约、需求模型、软件体系结构、源程序、可执行代码、测试用例，配置及变更等。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文档用于软件专业人员和用户的交流，用于软件开发、过程管理和运行阶段的维护。</a:t>
            </a:r>
          </a:p>
          <a:p>
            <a:pPr eaLnBrk="1" hangingPunct="1"/>
            <a:r>
              <a:rPr lang="zh-CN" altLang="en-US" sz="2400">
                <a:solidFill>
                  <a:srgbClr val="000099"/>
                </a:solidFill>
                <a:latin typeface="宋体" panose="02010600030101010101" pitchFamily="2" charset="-122"/>
                <a:ea typeface="宋体" panose="02010600030101010101" pitchFamily="2" charset="-122"/>
              </a:rPr>
              <a:t>国内外标准化组织为软件制定了多种</a:t>
            </a:r>
            <a:r>
              <a:rPr lang="zh-CN" altLang="en-US" sz="2400">
                <a:solidFill>
                  <a:srgbClr val="C00000"/>
                </a:solidFill>
                <a:latin typeface="宋体" panose="02010600030101010101" pitchFamily="2" charset="-122"/>
                <a:ea typeface="宋体" panose="02010600030101010101" pitchFamily="2" charset="-122"/>
              </a:rPr>
              <a:t>标准</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软件的程序、数据和文档应遵循相应的标准。</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在软件开发和维护过程中应适应软件的</a:t>
            </a:r>
            <a:r>
              <a:rPr lang="zh-CN" altLang="en-US" sz="2400">
                <a:solidFill>
                  <a:srgbClr val="C00000"/>
                </a:solidFill>
                <a:latin typeface="宋体" panose="02010600030101010101" pitchFamily="2" charset="-122"/>
                <a:ea typeface="宋体" panose="02010600030101010101" pitchFamily="2" charset="-122"/>
              </a:rPr>
              <a:t>变更</a:t>
            </a:r>
            <a:r>
              <a:rPr lang="zh-CN" altLang="en-US" sz="2400">
                <a:solidFill>
                  <a:srgbClr val="000099"/>
                </a:solidFill>
                <a:latin typeface="宋体" panose="02010600030101010101" pitchFamily="2" charset="-122"/>
                <a:ea typeface="宋体" panose="02010600030101010101" pitchFamily="2" charset="-122"/>
              </a:rPr>
              <a:t>，保持程序、数据和文档的</a:t>
            </a:r>
            <a:r>
              <a:rPr lang="zh-CN" altLang="en-US" sz="2400">
                <a:solidFill>
                  <a:srgbClr val="C00000"/>
                </a:solidFill>
                <a:latin typeface="宋体" panose="02010600030101010101" pitchFamily="2" charset="-122"/>
                <a:ea typeface="宋体" panose="02010600030101010101" pitchFamily="2" charset="-122"/>
              </a:rPr>
              <a:t>一致性</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一致性需要软件工具和环境的支持。</a:t>
            </a:r>
          </a:p>
        </p:txBody>
      </p:sp>
      <p:sp>
        <p:nvSpPr>
          <p:cNvPr id="13316" name="灯片编号占位符 5">
            <a:extLst>
              <a:ext uri="{FF2B5EF4-FFF2-40B4-BE49-F238E27FC236}">
                <a16:creationId xmlns:a16="http://schemas.microsoft.com/office/drawing/2014/main" id="{3F44C303-C570-41A3-AF61-295AB7C6AB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28197BD-C3F9-437D-A248-02915D9F376A}" type="slidenum">
              <a:rPr altLang="en-US" sz="1400" i="0" smtClean="0">
                <a:solidFill>
                  <a:srgbClr val="3333CC"/>
                </a:solidFill>
                <a:latin typeface="Arial" panose="020B0604020202020204" pitchFamily="34" charset="0"/>
              </a:rPr>
              <a:pPr/>
              <a:t>11</a:t>
            </a:fld>
            <a:endParaRPr lang="zh-CN" altLang="en-US" sz="1400" i="0">
              <a:solidFill>
                <a:srgbClr val="3333CC"/>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6B4D6BE0-A9EE-4FBB-ACBE-01E18F514FE7}"/>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软件的概念</a:t>
            </a:r>
          </a:p>
        </p:txBody>
      </p:sp>
      <p:sp>
        <p:nvSpPr>
          <p:cNvPr id="14339" name="内容占位符 2">
            <a:extLst>
              <a:ext uri="{FF2B5EF4-FFF2-40B4-BE49-F238E27FC236}">
                <a16:creationId xmlns:a16="http://schemas.microsoft.com/office/drawing/2014/main" id="{83E511BE-73B2-41AF-9C37-F1399068F7B9}"/>
              </a:ext>
            </a:extLst>
          </p:cNvPr>
          <p:cNvSpPr>
            <a:spLocks noGrp="1" noChangeArrowheads="1"/>
          </p:cNvSpPr>
          <p:nvPr>
            <p:ph idx="1"/>
          </p:nvPr>
        </p:nvSpPr>
        <p:spPr>
          <a:xfrm>
            <a:off x="500063" y="1219200"/>
            <a:ext cx="8229600" cy="5210175"/>
          </a:xfrm>
        </p:spPr>
        <p:txBody>
          <a:bodyPr/>
          <a:lstStyle/>
          <a:p>
            <a:pPr eaLnBrk="1" hangingPunct="1">
              <a:lnSpc>
                <a:spcPct val="150000"/>
              </a:lnSpc>
            </a:pPr>
            <a:r>
              <a:rPr lang="zh-CN" altLang="en-US" sz="2800">
                <a:solidFill>
                  <a:srgbClr val="C00000"/>
                </a:solidFill>
                <a:latin typeface="宋体" panose="02010600030101010101" pitchFamily="2" charset="-122"/>
                <a:ea typeface="宋体" panose="02010600030101010101" pitchFamily="2" charset="-122"/>
              </a:rPr>
              <a:t>“完成特定功能和性能”的知识和经验</a:t>
            </a:r>
            <a:endParaRPr lang="en-US" altLang="zh-CN" sz="2800">
              <a:solidFill>
                <a:srgbClr val="C00000"/>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软件开发团队必须善于与领域专家合作，妥善处理知识产权问题，应有自己的特色和定位，长期在某一领域进行软件开发，掌握核心技术，提供优质服务，会在竞争中形成明显优势</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如，石油地震数据处理软件、中长期天气预报软件、银行业务处理软件、医疗设备控制软件等。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CC"/>
                </a:solidFill>
                <a:latin typeface="宋体" panose="02010600030101010101" pitchFamily="2" charset="-122"/>
                <a:ea typeface="宋体" panose="02010600030101010101" pitchFamily="2" charset="-122"/>
              </a:rPr>
              <a:t>        </a:t>
            </a:r>
            <a:r>
              <a:rPr lang="zh-CN" altLang="en-US" sz="2800">
                <a:solidFill>
                  <a:srgbClr val="C00000"/>
                </a:solidFill>
                <a:latin typeface="宋体" panose="02010600030101010101" pitchFamily="2" charset="-122"/>
                <a:ea typeface="宋体" panose="02010600030101010101" pitchFamily="2" charset="-122"/>
              </a:rPr>
              <a:t>软件具有技术和文化双重属性</a:t>
            </a:r>
            <a:endParaRPr lang="en-US" altLang="zh-CN" sz="2800">
              <a:solidFill>
                <a:srgbClr val="C00000"/>
              </a:solidFill>
              <a:latin typeface="宋体" panose="02010600030101010101" pitchFamily="2" charset="-122"/>
              <a:ea typeface="宋体" panose="02010600030101010101" pitchFamily="2" charset="-122"/>
            </a:endParaRPr>
          </a:p>
        </p:txBody>
      </p:sp>
      <p:sp>
        <p:nvSpPr>
          <p:cNvPr id="14340" name="灯片编号占位符 5">
            <a:extLst>
              <a:ext uri="{FF2B5EF4-FFF2-40B4-BE49-F238E27FC236}">
                <a16:creationId xmlns:a16="http://schemas.microsoft.com/office/drawing/2014/main" id="{E0283210-CE84-4702-91DC-B11BCC7F0DD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746C906-5E58-48FE-B8EF-B8728614D80B}" type="slidenum">
              <a:rPr altLang="en-US" sz="1400" i="0" smtClean="0">
                <a:solidFill>
                  <a:srgbClr val="3333CC"/>
                </a:solidFill>
                <a:latin typeface="Arial" panose="020B0604020202020204" pitchFamily="34" charset="0"/>
              </a:rPr>
              <a:pPr/>
              <a:t>12</a:t>
            </a:fld>
            <a:endParaRPr lang="zh-CN" altLang="en-US" sz="1400" i="0">
              <a:solidFill>
                <a:srgbClr val="3333CC"/>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7E4E122-0FA1-42CD-AD20-2D722EB1000B}"/>
              </a:ext>
            </a:extLst>
          </p:cNvPr>
          <p:cNvSpPr>
            <a:spLocks noGrp="1" noChangeArrowheads="1"/>
          </p:cNvSpPr>
          <p:nvPr>
            <p:ph type="title"/>
          </p:nvPr>
        </p:nvSpPr>
        <p:spPr>
          <a:xfrm>
            <a:off x="457200" y="71438"/>
            <a:ext cx="8229600" cy="928687"/>
          </a:xfrm>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2.</a:t>
            </a:r>
            <a:r>
              <a:rPr lang="zh-CN" altLang="en-US" sz="4000">
                <a:solidFill>
                  <a:srgbClr val="C00000"/>
                </a:solidFill>
                <a:latin typeface="宋体" panose="02010600030101010101" pitchFamily="2" charset="-122"/>
                <a:ea typeface="宋体" panose="02010600030101010101" pitchFamily="2" charset="-122"/>
              </a:rPr>
              <a:t>软件的特点</a:t>
            </a:r>
          </a:p>
        </p:txBody>
      </p:sp>
      <p:pic>
        <p:nvPicPr>
          <p:cNvPr id="15363" name="图片 1" descr="HWOCRTEMP_ROC160">
            <a:extLst>
              <a:ext uri="{FF2B5EF4-FFF2-40B4-BE49-F238E27FC236}">
                <a16:creationId xmlns:a16="http://schemas.microsoft.com/office/drawing/2014/main" id="{CED52036-2744-49FC-B880-9E8591E9C8E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1500" y="4191000"/>
            <a:ext cx="7858125" cy="2381250"/>
          </a:xfrm>
        </p:spPr>
      </p:pic>
      <p:sp>
        <p:nvSpPr>
          <p:cNvPr id="15364" name="内容占位符 6">
            <a:extLst>
              <a:ext uri="{FF2B5EF4-FFF2-40B4-BE49-F238E27FC236}">
                <a16:creationId xmlns:a16="http://schemas.microsoft.com/office/drawing/2014/main" id="{2A67AAE6-9DF0-47F7-8B53-3C7143C9BA55}"/>
              </a:ext>
            </a:extLst>
          </p:cNvPr>
          <p:cNvSpPr>
            <a:spLocks noGrp="1" noChangeArrowheads="1"/>
          </p:cNvSpPr>
          <p:nvPr>
            <p:ph sz="half" idx="2"/>
          </p:nvPr>
        </p:nvSpPr>
        <p:spPr>
          <a:xfrm>
            <a:off x="571500" y="1143000"/>
            <a:ext cx="8115300" cy="3276600"/>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软件是逻辑产品，具有极大的灵活性。</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软件可以让计算机巧妙的工作，也可以让软件变得极为复杂，难以理解。</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优质软件可以长期使用</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软件交付后不能保证软件没有潜伏的缺陷。</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软件开发完成后，批量生产简单，维护复杂。</a:t>
            </a:r>
            <a:endParaRPr lang="en-US" altLang="zh-CN" sz="2400">
              <a:solidFill>
                <a:srgbClr val="000099"/>
              </a:solidFill>
              <a:latin typeface="宋体" panose="02010600030101010101" pitchFamily="2" charset="-122"/>
              <a:ea typeface="宋体" panose="02010600030101010101" pitchFamily="2" charset="-122"/>
            </a:endParaRPr>
          </a:p>
        </p:txBody>
      </p:sp>
      <p:sp>
        <p:nvSpPr>
          <p:cNvPr id="15365" name="灯片编号占位符 5">
            <a:extLst>
              <a:ext uri="{FF2B5EF4-FFF2-40B4-BE49-F238E27FC236}">
                <a16:creationId xmlns:a16="http://schemas.microsoft.com/office/drawing/2014/main" id="{EB072056-D1B3-4D7D-96B3-0470BB99369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D77F3DC-30B8-4971-846C-365006A5A38D}" type="slidenum">
              <a:rPr altLang="en-US" sz="1400" i="0" smtClean="0">
                <a:solidFill>
                  <a:srgbClr val="3333CC"/>
                </a:solidFill>
                <a:latin typeface="Arial" panose="020B0604020202020204" pitchFamily="34" charset="0"/>
              </a:rPr>
              <a:pPr/>
              <a:t>13</a:t>
            </a:fld>
            <a:endParaRPr lang="zh-CN" altLang="en-US" sz="1400" i="0">
              <a:solidFill>
                <a:srgbClr val="3333CC"/>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97D1900-B37C-4781-96FA-78431A8EA85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14800" y="1219200"/>
            <a:ext cx="4724400" cy="5105400"/>
          </a:xfrm>
        </p:spPr>
      </p:pic>
      <p:sp>
        <p:nvSpPr>
          <p:cNvPr id="16387" name="标题 6">
            <a:extLst>
              <a:ext uri="{FF2B5EF4-FFF2-40B4-BE49-F238E27FC236}">
                <a16:creationId xmlns:a16="http://schemas.microsoft.com/office/drawing/2014/main" id="{B9FB763C-DFE5-41A1-BD4D-DF4EB2C7E92D}"/>
              </a:ext>
            </a:extLst>
          </p:cNvPr>
          <p:cNvSpPr>
            <a:spLocks noGrp="1" noChangeArrowheads="1"/>
          </p:cNvSpPr>
          <p:nvPr>
            <p:ph type="title"/>
          </p:nvPr>
        </p:nvSpPr>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3.</a:t>
            </a:r>
            <a:r>
              <a:rPr lang="zh-CN" altLang="en-US" sz="4000">
                <a:solidFill>
                  <a:srgbClr val="C00000"/>
                </a:solidFill>
                <a:latin typeface="宋体" panose="02010600030101010101" pitchFamily="2" charset="-122"/>
                <a:ea typeface="宋体" panose="02010600030101010101" pitchFamily="2" charset="-122"/>
              </a:rPr>
              <a:t>软件生存周期</a:t>
            </a:r>
          </a:p>
        </p:txBody>
      </p:sp>
      <p:sp>
        <p:nvSpPr>
          <p:cNvPr id="16388" name="灯片编号占位符 5">
            <a:extLst>
              <a:ext uri="{FF2B5EF4-FFF2-40B4-BE49-F238E27FC236}">
                <a16:creationId xmlns:a16="http://schemas.microsoft.com/office/drawing/2014/main" id="{7CC660EB-D103-4538-80B3-23693473A1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09E73DA-C50C-4D03-B4AB-F7B584DCFC4D}" type="slidenum">
              <a:rPr altLang="zh-CN" sz="1400" i="0" smtClean="0">
                <a:solidFill>
                  <a:srgbClr val="3333CC"/>
                </a:solidFill>
                <a:latin typeface="Arial" panose="020B0604020202020204" pitchFamily="34" charset="0"/>
              </a:rPr>
              <a:pPr/>
              <a:t>14</a:t>
            </a:fld>
            <a:endParaRPr lang="zh-CN" altLang="zh-CN" sz="1400" i="0">
              <a:solidFill>
                <a:srgbClr val="3333CC"/>
              </a:solidFill>
              <a:latin typeface="Arial" panose="020B0604020202020204" pitchFamily="34" charset="0"/>
            </a:endParaRPr>
          </a:p>
        </p:txBody>
      </p:sp>
      <p:sp>
        <p:nvSpPr>
          <p:cNvPr id="16389" name="TextBox 7">
            <a:extLst>
              <a:ext uri="{FF2B5EF4-FFF2-40B4-BE49-F238E27FC236}">
                <a16:creationId xmlns:a16="http://schemas.microsoft.com/office/drawing/2014/main" id="{85C4DEFF-DEB9-4B1B-B627-6A9A3D54BAC3}"/>
              </a:ext>
            </a:extLst>
          </p:cNvPr>
          <p:cNvSpPr txBox="1">
            <a:spLocks noChangeArrowheads="1"/>
          </p:cNvSpPr>
          <p:nvPr/>
        </p:nvSpPr>
        <p:spPr bwMode="auto">
          <a:xfrm>
            <a:off x="533400" y="5105400"/>
            <a:ext cx="152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r>
              <a:rPr lang="zh-CN" altLang="en-US" i="0">
                <a:solidFill>
                  <a:srgbClr val="0000CC"/>
                </a:solidFill>
                <a:ea typeface="黑体" panose="02010609060101010101" pitchFamily="49" charset="-122"/>
              </a:rPr>
              <a:t>传统软件生存周期</a:t>
            </a:r>
          </a:p>
        </p:txBody>
      </p:sp>
      <p:sp>
        <p:nvSpPr>
          <p:cNvPr id="16390" name="TextBox 8">
            <a:extLst>
              <a:ext uri="{FF2B5EF4-FFF2-40B4-BE49-F238E27FC236}">
                <a16:creationId xmlns:a16="http://schemas.microsoft.com/office/drawing/2014/main" id="{ECD9640D-642E-49FC-92A9-B0954D4DEBF4}"/>
              </a:ext>
            </a:extLst>
          </p:cNvPr>
          <p:cNvSpPr txBox="1">
            <a:spLocks noChangeArrowheads="1"/>
          </p:cNvSpPr>
          <p:nvPr/>
        </p:nvSpPr>
        <p:spPr bwMode="auto">
          <a:xfrm>
            <a:off x="4953000" y="4724400"/>
            <a:ext cx="152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r>
              <a:rPr lang="zh-CN" altLang="en-US" i="0">
                <a:solidFill>
                  <a:srgbClr val="C00000"/>
                </a:solidFill>
                <a:ea typeface="黑体" panose="02010609060101010101" pitchFamily="49" charset="-122"/>
              </a:rPr>
              <a:t>现代软件生存周期</a:t>
            </a:r>
          </a:p>
        </p:txBody>
      </p:sp>
      <p:pic>
        <p:nvPicPr>
          <p:cNvPr id="16391" name="Picture 1">
            <a:extLst>
              <a:ext uri="{FF2B5EF4-FFF2-40B4-BE49-F238E27FC236}">
                <a16:creationId xmlns:a16="http://schemas.microsoft.com/office/drawing/2014/main" id="{7955655C-07F5-4F46-B571-890BB2C5E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37338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7">
            <a:extLst>
              <a:ext uri="{FF2B5EF4-FFF2-40B4-BE49-F238E27FC236}">
                <a16:creationId xmlns:a16="http://schemas.microsoft.com/office/drawing/2014/main" id="{2DC23622-448C-4690-B802-0F3F01F46A0C}"/>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4.</a:t>
            </a:r>
            <a:r>
              <a:rPr lang="zh-CN" altLang="en-US" sz="4000">
                <a:latin typeface="宋体" panose="02010600030101010101" pitchFamily="2" charset="-122"/>
                <a:ea typeface="宋体" panose="02010600030101010101" pitchFamily="2" charset="-122"/>
              </a:rPr>
              <a:t>软件的分类</a:t>
            </a:r>
          </a:p>
        </p:txBody>
      </p:sp>
      <p:sp>
        <p:nvSpPr>
          <p:cNvPr id="17411" name="内容占位符 6">
            <a:extLst>
              <a:ext uri="{FF2B5EF4-FFF2-40B4-BE49-F238E27FC236}">
                <a16:creationId xmlns:a16="http://schemas.microsoft.com/office/drawing/2014/main" id="{7108BE5D-6F3D-4FFE-9954-D8AE3ED263CF}"/>
              </a:ext>
            </a:extLst>
          </p:cNvPr>
          <p:cNvSpPr>
            <a:spLocks noGrp="1" noChangeArrowheads="1"/>
          </p:cNvSpPr>
          <p:nvPr>
            <p:ph idx="1"/>
          </p:nvPr>
        </p:nvSpPr>
        <p:spPr/>
        <p:txBody>
          <a:bodyPr/>
          <a:lstStyle/>
          <a:p>
            <a:pPr eaLnBrk="1" hangingPunct="1"/>
            <a:r>
              <a:rPr lang="zh-CN" altLang="en-US" sz="2400">
                <a:solidFill>
                  <a:schemeClr val="tx1"/>
                </a:solidFill>
                <a:latin typeface="宋体" panose="02010600030101010101" pitchFamily="2" charset="-122"/>
                <a:ea typeface="宋体" panose="02010600030101010101" pitchFamily="2" charset="-122"/>
              </a:rPr>
              <a:t>软件功能：</a:t>
            </a:r>
            <a:endParaRPr lang="en-US" altLang="zh-CN" sz="2400">
              <a:solidFill>
                <a:schemeClr val="tx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chemeClr val="tx1"/>
                </a:solidFill>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系统软件、应用软件、</a:t>
            </a:r>
            <a:r>
              <a:rPr lang="zh-CN" altLang="en-US" sz="2400">
                <a:solidFill>
                  <a:srgbClr val="C00000"/>
                </a:solidFill>
                <a:latin typeface="宋体" panose="02010600030101010101" pitchFamily="2" charset="-122"/>
                <a:ea typeface="宋体" panose="02010600030101010101" pitchFamily="2" charset="-122"/>
              </a:rPr>
              <a:t>个人计算机软件</a:t>
            </a:r>
            <a:endParaRPr lang="en-US" altLang="zh-CN" sz="2400">
              <a:solidFill>
                <a:srgbClr val="C00000"/>
              </a:solidFill>
              <a:latin typeface="宋体" panose="02010600030101010101" pitchFamily="2" charset="-122"/>
              <a:ea typeface="宋体" panose="02010600030101010101" pitchFamily="2" charset="-122"/>
            </a:endParaRPr>
          </a:p>
          <a:p>
            <a:pPr eaLnBrk="1" hangingPunct="1"/>
            <a:r>
              <a:rPr lang="zh-CN" altLang="en-US" sz="2400">
                <a:solidFill>
                  <a:schemeClr val="tx1"/>
                </a:solidFill>
                <a:latin typeface="宋体" panose="02010600030101010101" pitchFamily="2" charset="-122"/>
                <a:ea typeface="宋体" panose="02010600030101010101" pitchFamily="2" charset="-122"/>
              </a:rPr>
              <a:t>实时性：</a:t>
            </a:r>
            <a:r>
              <a:rPr lang="zh-CN" altLang="en-US" sz="2400">
                <a:solidFill>
                  <a:srgbClr val="C00000"/>
                </a:solidFill>
                <a:latin typeface="宋体" panose="02010600030101010101" pitchFamily="2" charset="-122"/>
                <a:ea typeface="宋体" panose="02010600030101010101" pitchFamily="2" charset="-122"/>
              </a:rPr>
              <a:t>实时软件、</a:t>
            </a:r>
            <a:r>
              <a:rPr lang="zh-CN" altLang="en-US" sz="2400">
                <a:latin typeface="宋体" panose="02010600030101010101" pitchFamily="2" charset="-122"/>
                <a:ea typeface="宋体" panose="02010600030101010101" pitchFamily="2" charset="-122"/>
              </a:rPr>
              <a:t>非实时软件</a:t>
            </a:r>
            <a:endParaRPr lang="en-US" altLang="zh-CN" sz="2400">
              <a:latin typeface="宋体" panose="02010600030101010101" pitchFamily="2" charset="-122"/>
              <a:ea typeface="宋体" panose="02010600030101010101" pitchFamily="2" charset="-122"/>
            </a:endParaRPr>
          </a:p>
          <a:p>
            <a:pPr eaLnBrk="1" hangingPunct="1"/>
            <a:r>
              <a:rPr lang="zh-CN" altLang="en-US" sz="2400">
                <a:solidFill>
                  <a:schemeClr val="tx1"/>
                </a:solidFill>
                <a:latin typeface="宋体" panose="02010600030101010101" pitchFamily="2" charset="-122"/>
                <a:ea typeface="宋体" panose="02010600030101010101" pitchFamily="2" charset="-122"/>
              </a:rPr>
              <a:t>运行环境：</a:t>
            </a:r>
            <a:endParaRPr lang="en-US" altLang="zh-CN" sz="2400">
              <a:solidFill>
                <a:schemeClr val="tx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单机软件、网络软件、</a:t>
            </a:r>
            <a:r>
              <a:rPr lang="en-US" altLang="zh-CN" sz="2400">
                <a:solidFill>
                  <a:srgbClr val="C00000"/>
                </a:solidFill>
                <a:latin typeface="宋体" panose="02010600030101010101" pitchFamily="2" charset="-122"/>
                <a:ea typeface="宋体" panose="02010600030101010101" pitchFamily="2" charset="-122"/>
              </a:rPr>
              <a:t>WEB </a:t>
            </a:r>
            <a:r>
              <a:rPr lang="zh-CN" altLang="en-US" sz="2400">
                <a:solidFill>
                  <a:srgbClr val="C00000"/>
                </a:solidFill>
                <a:latin typeface="宋体" panose="02010600030101010101" pitchFamily="2" charset="-122"/>
                <a:ea typeface="宋体" panose="02010600030101010101" pitchFamily="2" charset="-122"/>
              </a:rPr>
              <a:t>应用软件</a:t>
            </a:r>
            <a:endParaRPr lang="en-US" altLang="zh-CN" sz="2400">
              <a:solidFill>
                <a:srgbClr val="C00000"/>
              </a:solidFill>
              <a:latin typeface="宋体" panose="02010600030101010101" pitchFamily="2" charset="-122"/>
              <a:ea typeface="宋体" panose="02010600030101010101" pitchFamily="2" charset="-122"/>
            </a:endParaRPr>
          </a:p>
          <a:p>
            <a:pPr eaLnBrk="1" hangingPunct="1"/>
            <a:r>
              <a:rPr lang="zh-CN" altLang="en-US" sz="2400">
                <a:solidFill>
                  <a:schemeClr val="tx1"/>
                </a:solidFill>
                <a:latin typeface="宋体" panose="02010600030101010101" pitchFamily="2" charset="-122"/>
                <a:ea typeface="宋体" panose="02010600030101010101" pitchFamily="2" charset="-122"/>
              </a:rPr>
              <a:t>处理数据的类型：</a:t>
            </a:r>
            <a:endParaRPr lang="en-US" altLang="zh-CN" sz="2400">
              <a:solidFill>
                <a:schemeClr val="tx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C00000"/>
                </a:solidFill>
                <a:latin typeface="宋体" panose="02010600030101010101" pitchFamily="2" charset="-122"/>
                <a:ea typeface="宋体" panose="02010600030101010101" pitchFamily="2" charset="-122"/>
              </a:rPr>
              <a:t>  </a:t>
            </a:r>
            <a:r>
              <a:rPr lang="zh-CN" altLang="en-US" sz="2400">
                <a:solidFill>
                  <a:srgbClr val="C00000"/>
                </a:solidFill>
                <a:latin typeface="宋体" panose="02010600030101010101" pitchFamily="2" charset="-122"/>
                <a:ea typeface="宋体" panose="02010600030101010101" pitchFamily="2" charset="-122"/>
              </a:rPr>
              <a:t>事物处理软件、科学和工程计算软件</a:t>
            </a:r>
            <a:endParaRPr lang="en-US" altLang="zh-CN" sz="2400">
              <a:solidFill>
                <a:srgbClr val="C00000"/>
              </a:solidFill>
              <a:latin typeface="宋体" panose="02010600030101010101" pitchFamily="2" charset="-122"/>
              <a:ea typeface="宋体" panose="02010600030101010101" pitchFamily="2" charset="-122"/>
            </a:endParaRPr>
          </a:p>
          <a:p>
            <a:pPr eaLnBrk="1" hangingPunct="1"/>
            <a:r>
              <a:rPr lang="zh-CN" altLang="en-US" sz="2400">
                <a:solidFill>
                  <a:schemeClr val="tx1"/>
                </a:solidFill>
                <a:latin typeface="宋体" panose="02010600030101010101" pitchFamily="2" charset="-122"/>
                <a:ea typeface="宋体" panose="02010600030101010101" pitchFamily="2" charset="-122"/>
              </a:rPr>
              <a:t>计算方法：</a:t>
            </a:r>
            <a:endParaRPr lang="en-US" altLang="zh-CN" sz="2400">
              <a:solidFill>
                <a:schemeClr val="tx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基于传统算法的软件</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基于符号演算和推理规则的</a:t>
            </a:r>
            <a:r>
              <a:rPr lang="zh-CN" altLang="en-US" sz="2400">
                <a:solidFill>
                  <a:srgbClr val="C00000"/>
                </a:solidFill>
                <a:latin typeface="宋体" panose="02010600030101010101" pitchFamily="2" charset="-122"/>
                <a:ea typeface="宋体" panose="02010600030101010101" pitchFamily="2" charset="-122"/>
              </a:rPr>
              <a:t>人工智能软件</a:t>
            </a:r>
            <a:endParaRPr lang="en-US" altLang="zh-CN" sz="2400">
              <a:solidFill>
                <a:srgbClr val="C00000"/>
              </a:solidFill>
              <a:latin typeface="宋体" panose="02010600030101010101" pitchFamily="2" charset="-122"/>
              <a:ea typeface="宋体" panose="02010600030101010101" pitchFamily="2" charset="-122"/>
            </a:endParaRPr>
          </a:p>
        </p:txBody>
      </p:sp>
      <p:sp>
        <p:nvSpPr>
          <p:cNvPr id="17412" name="灯片编号占位符 5">
            <a:extLst>
              <a:ext uri="{FF2B5EF4-FFF2-40B4-BE49-F238E27FC236}">
                <a16:creationId xmlns:a16="http://schemas.microsoft.com/office/drawing/2014/main" id="{FD193BA5-4327-491E-8D5F-2B4EC326763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FBC7B70-8846-4402-8210-6919AB3A642B}" type="slidenum">
              <a:rPr altLang="en-US" sz="1400" i="0" smtClean="0">
                <a:solidFill>
                  <a:srgbClr val="3333CC"/>
                </a:solidFill>
                <a:latin typeface="Arial" panose="020B0604020202020204" pitchFamily="34" charset="0"/>
              </a:rPr>
              <a:pPr/>
              <a:t>15</a:t>
            </a:fld>
            <a:endParaRPr lang="zh-CN" altLang="en-US" sz="1400" i="0">
              <a:solidFill>
                <a:srgbClr val="3333CC"/>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BB93E88E-C184-4B78-BECA-8F01AFBE696C}"/>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5.</a:t>
            </a:r>
            <a:r>
              <a:rPr lang="zh-CN" altLang="en-US" sz="4000">
                <a:latin typeface="宋体" panose="02010600030101010101" pitchFamily="2" charset="-122"/>
                <a:ea typeface="宋体" panose="02010600030101010101" pitchFamily="2" charset="-122"/>
              </a:rPr>
              <a:t>软件的质量</a:t>
            </a:r>
          </a:p>
        </p:txBody>
      </p:sp>
      <p:sp>
        <p:nvSpPr>
          <p:cNvPr id="18435" name="内容占位符 2">
            <a:extLst>
              <a:ext uri="{FF2B5EF4-FFF2-40B4-BE49-F238E27FC236}">
                <a16:creationId xmlns:a16="http://schemas.microsoft.com/office/drawing/2014/main" id="{E9B990B4-50D6-4C43-83A6-8FC7FF08C361}"/>
              </a:ext>
            </a:extLst>
          </p:cNvPr>
          <p:cNvSpPr>
            <a:spLocks noGrp="1" noChangeArrowheads="1"/>
          </p:cNvSpPr>
          <p:nvPr>
            <p:ph idx="1"/>
          </p:nvPr>
        </p:nvSpPr>
        <p:spPr>
          <a:xfrm>
            <a:off x="457200" y="990600"/>
            <a:ext cx="8229600" cy="5410200"/>
          </a:xfrm>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软件质量是软件应用和维护的根本保障，是追求良好软件开发方法、过程、工具的动力，也是软件开发组织水平、信誉的体现。</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软件质量要素</a:t>
            </a:r>
            <a:r>
              <a:rPr lang="en-US" altLang="zh-CN" sz="2400">
                <a:solidFill>
                  <a:srgbClr val="000099"/>
                </a:solidFill>
                <a:latin typeface="宋体" panose="02010600030101010101" pitchFamily="2" charset="-122"/>
                <a:ea typeface="宋体" panose="02010600030101010101" pitchFamily="2" charset="-122"/>
              </a:rPr>
              <a:t>ISO/IEC 25010</a:t>
            </a: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2011</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C00000"/>
                </a:solidFill>
                <a:latin typeface="宋体" panose="02010600030101010101" pitchFamily="2" charset="-122"/>
                <a:ea typeface="宋体" panose="02010600030101010101" pitchFamily="2" charset="-122"/>
              </a:rPr>
              <a:t>  </a:t>
            </a:r>
            <a:r>
              <a:rPr lang="zh-CN" altLang="en-US" sz="2400">
                <a:solidFill>
                  <a:srgbClr val="C00000"/>
                </a:solidFill>
                <a:latin typeface="宋体" panose="02010600030101010101" pitchFamily="2" charset="-122"/>
                <a:ea typeface="宋体" panose="02010600030101010101" pitchFamily="2" charset="-122"/>
              </a:rPr>
              <a:t>正确性、  可靠性、  有效性、 可使用性</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C00000"/>
                </a:solidFill>
                <a:latin typeface="宋体" panose="02010600030101010101" pitchFamily="2" charset="-122"/>
                <a:ea typeface="宋体" panose="02010600030101010101" pitchFamily="2" charset="-122"/>
              </a:rPr>
              <a:t>  </a:t>
            </a:r>
            <a:r>
              <a:rPr lang="zh-CN" altLang="en-US" sz="2400">
                <a:solidFill>
                  <a:srgbClr val="C00000"/>
                </a:solidFill>
                <a:latin typeface="宋体" panose="02010600030101010101" pitchFamily="2" charset="-122"/>
                <a:ea typeface="宋体" panose="02010600030101010101" pitchFamily="2" charset="-122"/>
              </a:rPr>
              <a:t>可维护性、可移植性、安全性、 兼容性</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软件要素和属性之间的关系不是独立的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对软件质量要素的要求与应用领域和用户有关</a:t>
            </a:r>
            <a:endParaRPr lang="en-US" altLang="zh-CN" sz="2400">
              <a:solidFill>
                <a:srgbClr val="000099"/>
              </a:solidFill>
              <a:latin typeface="宋体" panose="02010600030101010101" pitchFamily="2" charset="-122"/>
              <a:ea typeface="宋体" panose="02010600030101010101" pitchFamily="2" charset="-122"/>
            </a:endParaRPr>
          </a:p>
        </p:txBody>
      </p:sp>
      <p:sp>
        <p:nvSpPr>
          <p:cNvPr id="18436" name="灯片编号占位符 5">
            <a:extLst>
              <a:ext uri="{FF2B5EF4-FFF2-40B4-BE49-F238E27FC236}">
                <a16:creationId xmlns:a16="http://schemas.microsoft.com/office/drawing/2014/main" id="{FA5D9FBB-74A5-4ECC-A758-017FB39471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98B851D-5F89-4838-983A-4EC6353F8EA0}" type="slidenum">
              <a:rPr altLang="en-US" sz="1400" i="0" smtClean="0">
                <a:solidFill>
                  <a:srgbClr val="3333CC"/>
                </a:solidFill>
                <a:latin typeface="Arial" panose="020B0604020202020204" pitchFamily="34" charset="0"/>
              </a:rPr>
              <a:pPr/>
              <a:t>16</a:t>
            </a:fld>
            <a:endParaRPr lang="zh-CN" altLang="en-US" sz="1400" i="0">
              <a:solidFill>
                <a:srgbClr val="3333CC"/>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48FD2F9-FE0A-4FA5-BA03-7BD4C1DD6B3D}"/>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19459" name="内容占位符 2">
            <a:extLst>
              <a:ext uri="{FF2B5EF4-FFF2-40B4-BE49-F238E27FC236}">
                <a16:creationId xmlns:a16="http://schemas.microsoft.com/office/drawing/2014/main" id="{8AC6C2EB-5452-4CD4-B210-C2CD99D52044}"/>
              </a:ext>
            </a:extLst>
          </p:cNvPr>
          <p:cNvSpPr>
            <a:spLocks noGrp="1" noChangeArrowheads="1"/>
          </p:cNvSpPr>
          <p:nvPr>
            <p:ph idx="1"/>
          </p:nvPr>
        </p:nvSpPr>
        <p:spPr/>
        <p:txBody>
          <a:bodyPr/>
          <a:lstStyle/>
          <a:p>
            <a:pPr eaLnBrk="1" hangingPunct="1">
              <a:lnSpc>
                <a:spcPct val="150000"/>
              </a:lnSpc>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软件工程师关注软件质量的内部属性</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通过提高软件内部属性支持和保证软件外部质量属性的实现。</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模块化、一致性、简洁性、可测试性、复用性等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为了度量并实现用户提出的质量标准，</a:t>
            </a:r>
            <a:r>
              <a:rPr lang="en-US" altLang="zh-CN" sz="2400">
                <a:solidFill>
                  <a:srgbClr val="000099"/>
                </a:solidFill>
                <a:latin typeface="宋体" panose="02010600030101010101" pitchFamily="2" charset="-122"/>
                <a:ea typeface="宋体" panose="02010600030101010101" pitchFamily="2" charset="-122"/>
              </a:rPr>
              <a:t>McCall</a:t>
            </a:r>
            <a:r>
              <a:rPr lang="zh-CN" altLang="en-US" sz="2400">
                <a:solidFill>
                  <a:srgbClr val="000099"/>
                </a:solidFill>
                <a:latin typeface="宋体" panose="02010600030101010101" pitchFamily="2" charset="-122"/>
                <a:ea typeface="宋体" panose="02010600030101010101" pitchFamily="2" charset="-122"/>
              </a:rPr>
              <a:t>等人提出了三层次软件质量度量模型。</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给出软件外部和内部质量要素之间的关系。</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en-US" altLang="zh-CN" sz="2400">
              <a:solidFill>
                <a:srgbClr val="000099"/>
              </a:solidFill>
              <a:latin typeface="宋体" panose="02010600030101010101" pitchFamily="2" charset="-122"/>
              <a:ea typeface="宋体" panose="02010600030101010101" pitchFamily="2" charset="-122"/>
            </a:endParaRPr>
          </a:p>
        </p:txBody>
      </p:sp>
      <p:sp>
        <p:nvSpPr>
          <p:cNvPr id="19460" name="灯片编号占位符 5">
            <a:extLst>
              <a:ext uri="{FF2B5EF4-FFF2-40B4-BE49-F238E27FC236}">
                <a16:creationId xmlns:a16="http://schemas.microsoft.com/office/drawing/2014/main" id="{C9B09E09-D030-4F5F-A4F0-02316D976CC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C3E14F7D-4503-4869-9A3C-E5274A3763FB}" type="slidenum">
              <a:rPr altLang="zh-CN" sz="1400" i="0" smtClean="0">
                <a:solidFill>
                  <a:srgbClr val="3333CC"/>
                </a:solidFill>
                <a:latin typeface="Arial" panose="020B0604020202020204" pitchFamily="34" charset="0"/>
              </a:rPr>
              <a:pPr/>
              <a:t>17</a:t>
            </a:fld>
            <a:endParaRPr lang="zh-CN" altLang="zh-CN" sz="1400" i="0">
              <a:solidFill>
                <a:srgbClr val="3333CC"/>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F45FA816-0581-4040-9AD7-56D3D1B6DB62}"/>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0483" name="内容占位符 2">
            <a:extLst>
              <a:ext uri="{FF2B5EF4-FFF2-40B4-BE49-F238E27FC236}">
                <a16:creationId xmlns:a16="http://schemas.microsoft.com/office/drawing/2014/main" id="{91905951-B4FE-489D-A431-E48120264C78}"/>
              </a:ext>
            </a:extLst>
          </p:cNvPr>
          <p:cNvSpPr>
            <a:spLocks noGrp="1" noChangeArrowheads="1"/>
          </p:cNvSpPr>
          <p:nvPr>
            <p:ph idx="1"/>
          </p:nvPr>
        </p:nvSpPr>
        <p:spPr>
          <a:xfrm>
            <a:off x="500063" y="1143000"/>
            <a:ext cx="8229600" cy="5286375"/>
          </a:xfrm>
        </p:spPr>
        <p:txBody>
          <a:bodyPr/>
          <a:lstStyle/>
          <a:p>
            <a:pPr eaLnBrk="1" hangingPunct="1">
              <a:lnSpc>
                <a:spcPct val="150000"/>
              </a:lnSpc>
            </a:pPr>
            <a:r>
              <a:rPr lang="en-US" altLang="zh-CN" sz="2400">
                <a:solidFill>
                  <a:srgbClr val="000099"/>
                </a:solidFill>
                <a:latin typeface="宋体" panose="02010600030101010101" pitchFamily="2" charset="-122"/>
                <a:ea typeface="宋体" panose="02010600030101010101" pitchFamily="2" charset="-122"/>
              </a:rPr>
              <a:t>(1)</a:t>
            </a:r>
            <a:r>
              <a:rPr lang="zh-CN" altLang="en-US" sz="2400">
                <a:solidFill>
                  <a:srgbClr val="000099"/>
                </a:solidFill>
                <a:latin typeface="宋体" panose="02010600030101010101" pitchFamily="2" charset="-122"/>
                <a:ea typeface="宋体" panose="02010600030101010101" pitchFamily="2" charset="-122"/>
              </a:rPr>
              <a:t>正确性</a:t>
            </a:r>
            <a:r>
              <a:rPr lang="en-US" altLang="zh-CN" sz="2400">
                <a:solidFill>
                  <a:srgbClr val="000099"/>
                </a:solidFill>
                <a:latin typeface="宋体" panose="02010600030101010101" pitchFamily="2" charset="-122"/>
                <a:ea typeface="宋体" panose="02010600030101010101" pitchFamily="2" charset="-122"/>
              </a:rPr>
              <a:t>(correctness)</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软件满足需求规约及完成用户目标的程度。</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400">
                <a:solidFill>
                  <a:srgbClr val="000099"/>
                </a:solidFill>
                <a:latin typeface="宋体" panose="02010600030101010101" pitchFamily="2" charset="-122"/>
                <a:ea typeface="宋体" panose="02010600030101010101" pitchFamily="2" charset="-122"/>
              </a:rPr>
              <a:t>(2)</a:t>
            </a:r>
            <a:r>
              <a:rPr lang="zh-CN" altLang="en-US" sz="2400">
                <a:solidFill>
                  <a:srgbClr val="000099"/>
                </a:solidFill>
                <a:latin typeface="宋体" panose="02010600030101010101" pitchFamily="2" charset="-122"/>
                <a:ea typeface="宋体" panose="02010600030101010101" pitchFamily="2" charset="-122"/>
              </a:rPr>
              <a:t>可用性</a:t>
            </a:r>
            <a:r>
              <a:rPr lang="en-US" altLang="zh-CN" sz="2400">
                <a:solidFill>
                  <a:srgbClr val="000099"/>
                </a:solidFill>
                <a:latin typeface="宋体" panose="02010600030101010101" pitchFamily="2" charset="-122"/>
                <a:ea typeface="宋体" panose="02010600030101010101" pitchFamily="2" charset="-122"/>
              </a:rPr>
              <a:t>(usability)</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学习和使用软件的难易程度，包括：操作软件、为软件准备输入数据，解释软件输出结果等。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学习和使用困难的软件可用性差，符合人们习惯、传统的软件可用性好。</a:t>
            </a:r>
          </a:p>
          <a:p>
            <a:pPr eaLnBrk="1" hangingPunct="1">
              <a:buFont typeface="Wingdings" panose="05000000000000000000" pitchFamily="2" charset="2"/>
              <a:buNone/>
            </a:pPr>
            <a:endParaRPr lang="zh-CN" altLang="en-US" sz="2800">
              <a:latin typeface="宋体" panose="02010600030101010101" pitchFamily="2" charset="-122"/>
              <a:ea typeface="宋体" panose="02010600030101010101" pitchFamily="2" charset="-122"/>
            </a:endParaRPr>
          </a:p>
        </p:txBody>
      </p:sp>
      <p:sp>
        <p:nvSpPr>
          <p:cNvPr id="20484" name="灯片编号占位符 5">
            <a:extLst>
              <a:ext uri="{FF2B5EF4-FFF2-40B4-BE49-F238E27FC236}">
                <a16:creationId xmlns:a16="http://schemas.microsoft.com/office/drawing/2014/main" id="{2D01D115-6419-4C9E-B894-AB978047A2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E2AA8196-601C-4A33-9A8A-9EE1FC424A35}" type="slidenum">
              <a:rPr altLang="en-US" sz="1400" i="0" smtClean="0">
                <a:solidFill>
                  <a:srgbClr val="3333CC"/>
                </a:solidFill>
                <a:latin typeface="Arial" panose="020B0604020202020204" pitchFamily="34" charset="0"/>
              </a:rPr>
              <a:pPr/>
              <a:t>18</a:t>
            </a:fld>
            <a:endParaRPr lang="zh-CN" altLang="en-US" sz="1400" i="0">
              <a:solidFill>
                <a:srgbClr val="3333CC"/>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E4F1E90-6C55-443F-B633-17B04C3D0307}"/>
              </a:ext>
            </a:extLst>
          </p:cNvPr>
          <p:cNvSpPr>
            <a:spLocks noGrp="1" noChangeArrowheads="1"/>
          </p:cNvSpPr>
          <p:nvPr>
            <p:ph type="title"/>
          </p:nvPr>
        </p:nvSpPr>
        <p:spPr>
          <a:xfrm>
            <a:off x="457200" y="0"/>
            <a:ext cx="8229600" cy="990600"/>
          </a:xfrm>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1507" name="内容占位符 2">
            <a:extLst>
              <a:ext uri="{FF2B5EF4-FFF2-40B4-BE49-F238E27FC236}">
                <a16:creationId xmlns:a16="http://schemas.microsoft.com/office/drawing/2014/main" id="{85F6ACD4-E09A-47FD-A713-26AB868F7AE5}"/>
              </a:ext>
            </a:extLst>
          </p:cNvPr>
          <p:cNvSpPr>
            <a:spLocks noGrp="1" noChangeArrowheads="1"/>
          </p:cNvSpPr>
          <p:nvPr>
            <p:ph idx="1"/>
          </p:nvPr>
        </p:nvSpPr>
        <p:spPr>
          <a:xfrm>
            <a:off x="500063" y="1143000"/>
            <a:ext cx="8229600" cy="5286375"/>
          </a:xfrm>
        </p:spPr>
        <p:txBody>
          <a:bodyPr/>
          <a:lstStyle/>
          <a:p>
            <a:pPr eaLnBrk="1" hangingPunct="1">
              <a:lnSpc>
                <a:spcPct val="150000"/>
              </a:lnSpc>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en-US" altLang="zh-CN" sz="2400">
                <a:solidFill>
                  <a:srgbClr val="000099"/>
                </a:solidFill>
                <a:latin typeface="宋体" panose="02010600030101010101" pitchFamily="2" charset="-122"/>
                <a:ea typeface="宋体" panose="02010600030101010101" pitchFamily="2" charset="-122"/>
              </a:rPr>
              <a:t>(3)</a:t>
            </a:r>
            <a:r>
              <a:rPr lang="zh-CN" altLang="en-US" sz="2400">
                <a:solidFill>
                  <a:srgbClr val="000099"/>
                </a:solidFill>
                <a:latin typeface="宋体" panose="02010600030101010101" pitchFamily="2" charset="-122"/>
                <a:ea typeface="宋体" panose="02010600030101010101" pitchFamily="2" charset="-122"/>
              </a:rPr>
              <a:t>可靠性</a:t>
            </a:r>
            <a:r>
              <a:rPr lang="en-US" altLang="zh-CN" sz="2400">
                <a:solidFill>
                  <a:srgbClr val="000099"/>
                </a:solidFill>
                <a:latin typeface="宋体" panose="02010600030101010101" pitchFamily="2" charset="-122"/>
                <a:ea typeface="宋体" panose="02010600030101010101" pitchFamily="2" charset="-122"/>
              </a:rPr>
              <a:t>(reliability)</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软件完成预期功能，成功运行的概率。</a:t>
            </a:r>
            <a:r>
              <a:rPr lang="en-US" altLang="zh-CN" sz="2400">
                <a:solidFill>
                  <a:srgbClr val="000099"/>
                </a:solidFill>
                <a:latin typeface="宋体" panose="02010600030101010101" pitchFamily="2" charset="-122"/>
                <a:ea typeface="宋体" panose="02010600030101010101" pitchFamily="2" charset="-122"/>
              </a:rPr>
              <a:t> </a:t>
            </a: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软件可靠性反映了软件无故障工作的状况。</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为了提高可靠性必须提高软件开发、测试、维护的质量，减少软件潜伏的缺陷数量。</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对于控制物理过程的某些实时嵌入式系统，如果软件可靠性得不到保证，一旦出现问题可能是灾难性的，后果不堪设想。</a:t>
            </a:r>
          </a:p>
        </p:txBody>
      </p:sp>
      <p:sp>
        <p:nvSpPr>
          <p:cNvPr id="21508" name="灯片编号占位符 5">
            <a:extLst>
              <a:ext uri="{FF2B5EF4-FFF2-40B4-BE49-F238E27FC236}">
                <a16:creationId xmlns:a16="http://schemas.microsoft.com/office/drawing/2014/main" id="{CBAE5426-B777-4D40-8AA6-9D7D74E3232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90B8B56-45A4-4B1E-91F8-A316566BE260}" type="slidenum">
              <a:rPr altLang="en-US" sz="1400" i="0" smtClean="0">
                <a:solidFill>
                  <a:srgbClr val="3333CC"/>
                </a:solidFill>
                <a:latin typeface="Arial" panose="020B0604020202020204" pitchFamily="34" charset="0"/>
              </a:rPr>
              <a:pPr/>
              <a:t>19</a:t>
            </a:fld>
            <a:endParaRPr lang="zh-CN" altLang="en-US" sz="1400" i="0">
              <a:solidFill>
                <a:srgbClr val="3333CC"/>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E7706286-E7E0-4782-9051-9D585B27519A}"/>
              </a:ext>
            </a:extLst>
          </p:cNvPr>
          <p:cNvSpPr>
            <a:spLocks noGrp="1" noChangeArrowheads="1"/>
          </p:cNvSpPr>
          <p:nvPr>
            <p:ph type="title"/>
          </p:nvPr>
        </p:nvSpPr>
        <p:spPr/>
        <p:txBody>
          <a:bodyPr/>
          <a:lstStyle/>
          <a:p>
            <a:pPr eaLnBrk="1" hangingPunct="1"/>
            <a:r>
              <a:rPr lang="zh-CN" altLang="en-US">
                <a:latin typeface="宋体" panose="02010600030101010101" pitchFamily="2" charset="-122"/>
                <a:ea typeface="宋体" panose="02010600030101010101" pitchFamily="2" charset="-122"/>
              </a:rPr>
              <a:t>引 言</a:t>
            </a:r>
            <a:endParaRPr lang="zh-CN" altLang="en-US" b="0">
              <a:latin typeface="宋体" panose="02010600030101010101" pitchFamily="2" charset="-122"/>
              <a:ea typeface="宋体" panose="02010600030101010101" pitchFamily="2" charset="-122"/>
            </a:endParaRPr>
          </a:p>
        </p:txBody>
      </p:sp>
      <p:sp>
        <p:nvSpPr>
          <p:cNvPr id="4099" name="内容占位符 2">
            <a:extLst>
              <a:ext uri="{FF2B5EF4-FFF2-40B4-BE49-F238E27FC236}">
                <a16:creationId xmlns:a16="http://schemas.microsoft.com/office/drawing/2014/main" id="{DA3097AE-1B01-4B72-8C24-F3660527FC9B}"/>
              </a:ext>
            </a:extLst>
          </p:cNvPr>
          <p:cNvSpPr>
            <a:spLocks noGrp="1" noChangeArrowheads="1"/>
          </p:cNvSpPr>
          <p:nvPr>
            <p:ph idx="1"/>
          </p:nvPr>
        </p:nvSpPr>
        <p:spPr>
          <a:xfrm>
            <a:off x="190500" y="1066800"/>
            <a:ext cx="8763000" cy="5105400"/>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由于微电子、计算机、软件、网络和多媒体技术的飞速发展</a:t>
            </a: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人类社会已从工业社会迅速向信息社会转变。</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软件已成为当今社会运行和发展的关键。软件产业已成为和石油、汽车等传统产业并驾齐驱的支柱产业。</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四十多年来，软件开发能力伴随硬件的发展不断增强，但人们对软件的需求又有了新的期盼。</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人们的软件开发能力总显得力不从心。</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加速软件产业发展和软件人才培养</a:t>
            </a: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已成为全社会的共识。</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软件工程课程正是这一背景的产物。</a:t>
            </a:r>
          </a:p>
        </p:txBody>
      </p:sp>
      <p:sp>
        <p:nvSpPr>
          <p:cNvPr id="4100" name="灯片编号占位符 5">
            <a:extLst>
              <a:ext uri="{FF2B5EF4-FFF2-40B4-BE49-F238E27FC236}">
                <a16:creationId xmlns:a16="http://schemas.microsoft.com/office/drawing/2014/main" id="{D0E38709-644C-448F-9D7D-8CCAB64E5ED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718A48E-3D28-4BDE-9E9D-113F9BCAFD8C}" type="slidenum">
              <a:rPr altLang="en-US" sz="1400" i="0" smtClean="0">
                <a:solidFill>
                  <a:srgbClr val="3333CC"/>
                </a:solidFill>
                <a:latin typeface="Arial" panose="020B0604020202020204" pitchFamily="34" charset="0"/>
              </a:rPr>
              <a:pPr/>
              <a:t>2</a:t>
            </a:fld>
            <a:endParaRPr lang="zh-CN" altLang="en-US" sz="1400" i="0">
              <a:solidFill>
                <a:srgbClr val="3333CC"/>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BD372BF-0A2C-4563-B7B5-103FB571F0B8}"/>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2531" name="内容占位符 2">
            <a:extLst>
              <a:ext uri="{FF2B5EF4-FFF2-40B4-BE49-F238E27FC236}">
                <a16:creationId xmlns:a16="http://schemas.microsoft.com/office/drawing/2014/main" id="{A86B7A2A-F52F-4029-9D41-56B782481D62}"/>
              </a:ext>
            </a:extLst>
          </p:cNvPr>
          <p:cNvSpPr>
            <a:spLocks noGrp="1" noChangeArrowheads="1"/>
          </p:cNvSpPr>
          <p:nvPr>
            <p:ph idx="1"/>
          </p:nvPr>
        </p:nvSpPr>
        <p:spPr>
          <a:xfrm>
            <a:off x="428625" y="990600"/>
            <a:ext cx="8229600" cy="5510213"/>
          </a:xfrm>
        </p:spPr>
        <p:txBody>
          <a:bodyPr/>
          <a:lstStyle/>
          <a:p>
            <a:pPr eaLnBrk="1" hangingPunct="1">
              <a:lnSpc>
                <a:spcPct val="15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(4)</a:t>
            </a:r>
            <a:r>
              <a:rPr lang="zh-CN" altLang="en-US" sz="2400">
                <a:solidFill>
                  <a:srgbClr val="000099"/>
                </a:solidFill>
                <a:latin typeface="宋体" panose="02010600030101010101" pitchFamily="2" charset="-122"/>
                <a:ea typeface="宋体" panose="02010600030101010101" pitchFamily="2" charset="-122"/>
              </a:rPr>
              <a:t>有效性</a:t>
            </a:r>
            <a:r>
              <a:rPr lang="en-US" altLang="zh-CN" sz="2400">
                <a:solidFill>
                  <a:srgbClr val="000099"/>
                </a:solidFill>
                <a:latin typeface="宋体" panose="02010600030101010101" pitchFamily="2" charset="-122"/>
                <a:ea typeface="宋体" panose="02010600030101010101" pitchFamily="2" charset="-122"/>
              </a:rPr>
              <a:t>(efficiency)</a:t>
            </a: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软件系统利用计算机的时间资源和空间资源完成系统功能的能力。</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系统的时／空开销、网络的信息传输开销。</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很多场合，在追求时间有效性和空间有效性方面会发生矛盾，时／空</a:t>
            </a:r>
            <a:r>
              <a:rPr lang="zh-CN" altLang="en-US" sz="2400">
                <a:solidFill>
                  <a:srgbClr val="C00000"/>
                </a:solidFill>
                <a:latin typeface="宋体" panose="02010600030101010101" pitchFamily="2" charset="-122"/>
                <a:ea typeface="宋体" panose="02010600030101010101" pitchFamily="2" charset="-122"/>
              </a:rPr>
              <a:t>折衷</a:t>
            </a:r>
            <a:r>
              <a:rPr lang="zh-CN" altLang="en-US" sz="2400">
                <a:solidFill>
                  <a:srgbClr val="000099"/>
                </a:solidFill>
                <a:latin typeface="宋体" panose="02010600030101010101" pitchFamily="2" charset="-122"/>
                <a:ea typeface="宋体" panose="02010600030101010101" pitchFamily="2" charset="-122"/>
              </a:rPr>
              <a:t>是经常出现的。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软件设计人员要巧妙地利用折衷概念，在具体的物理环境中实现用户的需求和自己的设计。</a:t>
            </a:r>
          </a:p>
        </p:txBody>
      </p:sp>
      <p:sp>
        <p:nvSpPr>
          <p:cNvPr id="22532" name="灯片编号占位符 5">
            <a:extLst>
              <a:ext uri="{FF2B5EF4-FFF2-40B4-BE49-F238E27FC236}">
                <a16:creationId xmlns:a16="http://schemas.microsoft.com/office/drawing/2014/main" id="{4858B401-6132-48E8-ABC6-38E542699D1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5A59EA1-D4C3-47AF-BACE-455866EE4884}" type="slidenum">
              <a:rPr altLang="en-US" sz="1400" i="0" smtClean="0">
                <a:solidFill>
                  <a:srgbClr val="3333CC"/>
                </a:solidFill>
                <a:latin typeface="Arial" panose="020B0604020202020204" pitchFamily="34" charset="0"/>
              </a:rPr>
              <a:pPr/>
              <a:t>20</a:t>
            </a:fld>
            <a:endParaRPr lang="zh-CN" altLang="en-US" sz="1400" i="0">
              <a:solidFill>
                <a:srgbClr val="3333CC"/>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7">
            <a:extLst>
              <a:ext uri="{FF2B5EF4-FFF2-40B4-BE49-F238E27FC236}">
                <a16:creationId xmlns:a16="http://schemas.microsoft.com/office/drawing/2014/main" id="{DD03F785-4FA6-4EB9-925A-83BC7FBA8882}"/>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3555" name="内容占位符 8">
            <a:extLst>
              <a:ext uri="{FF2B5EF4-FFF2-40B4-BE49-F238E27FC236}">
                <a16:creationId xmlns:a16="http://schemas.microsoft.com/office/drawing/2014/main" id="{91D42011-8154-403B-9115-2CC207A10ED3}"/>
              </a:ext>
            </a:extLst>
          </p:cNvPr>
          <p:cNvSpPr>
            <a:spLocks noGrp="1" noChangeArrowheads="1"/>
          </p:cNvSpPr>
          <p:nvPr>
            <p:ph sz="half" idx="1"/>
          </p:nvPr>
        </p:nvSpPr>
        <p:spPr>
          <a:xfrm>
            <a:off x="304800" y="1143000"/>
            <a:ext cx="8482013" cy="5334000"/>
          </a:xfrm>
        </p:spPr>
        <p:txBody>
          <a:bodyPr/>
          <a:lstStyle/>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(5)</a:t>
            </a:r>
            <a:r>
              <a:rPr lang="zh-CN" altLang="en-US" sz="2400">
                <a:solidFill>
                  <a:srgbClr val="000099"/>
                </a:solidFill>
                <a:latin typeface="宋体" panose="02010600030101010101" pitchFamily="2" charset="-122"/>
                <a:ea typeface="宋体" panose="02010600030101010101" pitchFamily="2" charset="-122"/>
              </a:rPr>
              <a:t>可维护性</a:t>
            </a:r>
            <a:r>
              <a:rPr lang="en-US" altLang="zh-CN" sz="2400">
                <a:solidFill>
                  <a:srgbClr val="000099"/>
                </a:solidFill>
                <a:latin typeface="宋体" panose="02010600030101010101" pitchFamily="2" charset="-122"/>
                <a:ea typeface="宋体" panose="02010600030101010101" pitchFamily="2" charset="-122"/>
              </a:rPr>
              <a:t>(maintainability)</a:t>
            </a: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软件制品交付用户后，能对它进行修改，以便改正潜伏的缺陷、改进性能和其他属性，使软件制品适应环境的变化等等。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软件是逻辑产品，只要用户需要可以无限期地使用下去，软件维</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护不可避免。</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软件维护成本约</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占整个生命周期</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的</a:t>
            </a:r>
            <a:r>
              <a:rPr lang="en-US" altLang="zh-CN" sz="2400">
                <a:solidFill>
                  <a:srgbClr val="000099"/>
                </a:solidFill>
                <a:latin typeface="宋体" panose="02010600030101010101" pitchFamily="2" charset="-122"/>
                <a:ea typeface="宋体" panose="02010600030101010101" pitchFamily="2" charset="-122"/>
              </a:rPr>
              <a:t>40%</a:t>
            </a:r>
            <a:r>
              <a:rPr lang="zh-CN" altLang="en-US" sz="2400">
                <a:solidFill>
                  <a:srgbClr val="000099"/>
                </a:solidFill>
                <a:latin typeface="宋体" panose="02010600030101010101" pitchFamily="2" charset="-122"/>
                <a:ea typeface="宋体" panose="02010600030101010101" pitchFamily="2" charset="-122"/>
              </a:rPr>
              <a:t>至</a:t>
            </a:r>
            <a:r>
              <a:rPr lang="en-US" altLang="zh-CN" sz="2400">
                <a:solidFill>
                  <a:srgbClr val="000099"/>
                </a:solidFill>
                <a:latin typeface="宋体" panose="02010600030101010101" pitchFamily="2" charset="-122"/>
                <a:ea typeface="宋体" panose="02010600030101010101" pitchFamily="2" charset="-122"/>
              </a:rPr>
              <a:t>60%</a:t>
            </a:r>
            <a:r>
              <a:rPr lang="zh-CN" altLang="en-US" sz="2400">
                <a:solidFill>
                  <a:srgbClr val="000099"/>
                </a:solidFill>
                <a:latin typeface="宋体" panose="02010600030101010101" pitchFamily="2" charset="-122"/>
                <a:ea typeface="宋体" panose="02010600030101010101" pitchFamily="2" charset="-122"/>
              </a:rPr>
              <a:t>。</a:t>
            </a:r>
          </a:p>
        </p:txBody>
      </p:sp>
      <p:sp>
        <p:nvSpPr>
          <p:cNvPr id="23556" name="内容占位符 9">
            <a:extLst>
              <a:ext uri="{FF2B5EF4-FFF2-40B4-BE49-F238E27FC236}">
                <a16:creationId xmlns:a16="http://schemas.microsoft.com/office/drawing/2014/main" id="{752DB478-B786-4F31-BDF5-5489457F321C}"/>
              </a:ext>
            </a:extLst>
          </p:cNvPr>
          <p:cNvSpPr>
            <a:spLocks noGrp="1" noChangeArrowheads="1"/>
          </p:cNvSpPr>
          <p:nvPr>
            <p:ph sz="half" idx="2"/>
          </p:nvPr>
        </p:nvSpPr>
        <p:spPr>
          <a:xfrm>
            <a:off x="3352800" y="6096000"/>
            <a:ext cx="5791200" cy="457200"/>
          </a:xfrm>
        </p:spPr>
        <p:txBody>
          <a:bodyPr/>
          <a:lstStyle/>
          <a:p>
            <a:pPr eaLnBrk="1" hangingPunct="1">
              <a:buFont typeface="Wingdings" panose="05000000000000000000" pitchFamily="2" charset="2"/>
              <a:buNone/>
            </a:pPr>
            <a:r>
              <a:rPr lang="zh-CN" altLang="en-US" sz="1800">
                <a:latin typeface="宋体" panose="02010600030101010101" pitchFamily="2" charset="-122"/>
                <a:ea typeface="宋体" panose="02010600030101010101" pitchFamily="2" charset="-122"/>
              </a:rPr>
              <a:t>     </a:t>
            </a:r>
            <a:r>
              <a:rPr lang="zh-CN" altLang="en-US" sz="2000">
                <a:solidFill>
                  <a:srgbClr val="C00000"/>
                </a:solidFill>
                <a:latin typeface="宋体" panose="02010600030101010101" pitchFamily="2" charset="-122"/>
                <a:ea typeface="宋体" panose="02010600030101010101" pitchFamily="2" charset="-122"/>
              </a:rPr>
              <a:t>软件开发成本比重上升维护成本居高不下</a:t>
            </a:r>
          </a:p>
          <a:p>
            <a:pPr eaLnBrk="1" hangingPunct="1"/>
            <a:endParaRPr lang="zh-CN" altLang="en-US" sz="1200">
              <a:latin typeface="宋体" panose="02010600030101010101" pitchFamily="2" charset="-122"/>
              <a:ea typeface="宋体" panose="02010600030101010101" pitchFamily="2" charset="-122"/>
            </a:endParaRPr>
          </a:p>
        </p:txBody>
      </p:sp>
      <p:sp>
        <p:nvSpPr>
          <p:cNvPr id="23557" name="灯片编号占位符 5">
            <a:extLst>
              <a:ext uri="{FF2B5EF4-FFF2-40B4-BE49-F238E27FC236}">
                <a16:creationId xmlns:a16="http://schemas.microsoft.com/office/drawing/2014/main" id="{9209612F-A751-4045-A6BB-DD60F064C0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A235CFE-8A08-4EA3-9978-6C3AED0EBF36}" type="slidenum">
              <a:rPr altLang="en-US" sz="1400" i="0" smtClean="0">
                <a:solidFill>
                  <a:srgbClr val="3333CC"/>
                </a:solidFill>
                <a:latin typeface="Arial" panose="020B0604020202020204" pitchFamily="34" charset="0"/>
              </a:rPr>
              <a:pPr/>
              <a:t>21</a:t>
            </a:fld>
            <a:endParaRPr lang="zh-CN" altLang="en-US" sz="1400" i="0">
              <a:solidFill>
                <a:srgbClr val="3333CC"/>
              </a:solidFill>
              <a:latin typeface="Arial" panose="020B0604020202020204" pitchFamily="34" charset="0"/>
            </a:endParaRPr>
          </a:p>
        </p:txBody>
      </p:sp>
      <p:pic>
        <p:nvPicPr>
          <p:cNvPr id="23558" name="图片 1">
            <a:extLst>
              <a:ext uri="{FF2B5EF4-FFF2-40B4-BE49-F238E27FC236}">
                <a16:creationId xmlns:a16="http://schemas.microsoft.com/office/drawing/2014/main" id="{24DBF1BC-267C-45F7-B486-A0BBD5204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313" y="3571875"/>
            <a:ext cx="52149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5E9B5F25-0420-4E36-85B1-136BD6E5F48E}"/>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4579" name="内容占位符 2">
            <a:extLst>
              <a:ext uri="{FF2B5EF4-FFF2-40B4-BE49-F238E27FC236}">
                <a16:creationId xmlns:a16="http://schemas.microsoft.com/office/drawing/2014/main" id="{A6A59C7E-180D-463B-88AB-29F9C13791BC}"/>
              </a:ext>
            </a:extLst>
          </p:cNvPr>
          <p:cNvSpPr>
            <a:spLocks noGrp="1" noChangeArrowheads="1"/>
          </p:cNvSpPr>
          <p:nvPr>
            <p:ph idx="1"/>
          </p:nvPr>
        </p:nvSpPr>
        <p:spPr>
          <a:xfrm>
            <a:off x="500063" y="1071563"/>
            <a:ext cx="8229600" cy="5357812"/>
          </a:xfrm>
        </p:spPr>
        <p:txBody>
          <a:bodyPr/>
          <a:lstStyle/>
          <a:p>
            <a:pPr eaLnBrk="1" hangingPunct="1">
              <a:lnSpc>
                <a:spcPct val="15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(6)</a:t>
            </a:r>
            <a:r>
              <a:rPr lang="zh-CN" altLang="en-US" sz="2400">
                <a:solidFill>
                  <a:srgbClr val="000099"/>
                </a:solidFill>
                <a:latin typeface="宋体" panose="02010600030101010101" pitchFamily="2" charset="-122"/>
                <a:ea typeface="宋体" panose="02010600030101010101" pitchFamily="2" charset="-122"/>
              </a:rPr>
              <a:t>可移植性</a:t>
            </a:r>
            <a:r>
              <a:rPr lang="en-US" altLang="zh-CN" sz="2400">
                <a:solidFill>
                  <a:srgbClr val="000099"/>
                </a:solidFill>
                <a:latin typeface="宋体" panose="02010600030101010101" pitchFamily="2" charset="-122"/>
                <a:ea typeface="宋体" panose="02010600030101010101" pitchFamily="2" charset="-122"/>
              </a:rPr>
              <a:t>(portability)</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将软件安装在不同计算机系统或环境的难易程度</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为获得较高的可移植性，在软件设计过程中采用通用的程序设计语言和运行支撑环境。</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对依赖于计算机系统的低级</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物理</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特征部分，如编译系统的目标代码生成，应相对独立、集中。</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这样与处理机无关的部分就可以移植到其他系统使用。</a:t>
            </a:r>
          </a:p>
        </p:txBody>
      </p:sp>
      <p:sp>
        <p:nvSpPr>
          <p:cNvPr id="24580" name="灯片编号占位符 5">
            <a:extLst>
              <a:ext uri="{FF2B5EF4-FFF2-40B4-BE49-F238E27FC236}">
                <a16:creationId xmlns:a16="http://schemas.microsoft.com/office/drawing/2014/main" id="{FA4F7BA3-6155-4F91-84D9-6A83B0E0401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57858A66-A740-4354-869E-855B37E9DF6F}" type="slidenum">
              <a:rPr altLang="en-US" sz="1400" i="0" smtClean="0">
                <a:solidFill>
                  <a:srgbClr val="3333CC"/>
                </a:solidFill>
                <a:latin typeface="Arial" panose="020B0604020202020204" pitchFamily="34" charset="0"/>
              </a:rPr>
              <a:pPr/>
              <a:t>22</a:t>
            </a:fld>
            <a:endParaRPr lang="zh-CN" altLang="en-US" sz="1400" i="0">
              <a:solidFill>
                <a:srgbClr val="3333CC"/>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B97242B5-911B-45B0-9C94-12C057A24961}"/>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5603" name="内容占位符 2">
            <a:extLst>
              <a:ext uri="{FF2B5EF4-FFF2-40B4-BE49-F238E27FC236}">
                <a16:creationId xmlns:a16="http://schemas.microsoft.com/office/drawing/2014/main" id="{19F0951A-6B64-49AD-A02C-88CE0C7732F6}"/>
              </a:ext>
            </a:extLst>
          </p:cNvPr>
          <p:cNvSpPr>
            <a:spLocks noGrp="1" noChangeArrowheads="1"/>
          </p:cNvSpPr>
          <p:nvPr>
            <p:ph idx="1"/>
          </p:nvPr>
        </p:nvSpPr>
        <p:spPr>
          <a:xfrm>
            <a:off x="228600" y="1143000"/>
            <a:ext cx="8686800" cy="5257800"/>
          </a:xfrm>
        </p:spPr>
        <p:txBody>
          <a:bodyPr/>
          <a:lstStyle/>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(7)</a:t>
            </a:r>
            <a:r>
              <a:rPr lang="zh-CN" altLang="en-US" sz="2400">
                <a:solidFill>
                  <a:srgbClr val="000099"/>
                </a:solidFill>
                <a:latin typeface="宋体" panose="02010600030101010101" pitchFamily="2" charset="-122"/>
                <a:ea typeface="宋体" panose="02010600030101010101" pitchFamily="2" charset="-122"/>
              </a:rPr>
              <a:t>安全性</a:t>
            </a:r>
            <a:r>
              <a:rPr lang="en-US" altLang="zh-CN" sz="2400">
                <a:solidFill>
                  <a:srgbClr val="000099"/>
                </a:solidFill>
                <a:latin typeface="宋体" panose="02010600030101010101" pitchFamily="2" charset="-122"/>
                <a:ea typeface="宋体" panose="02010600030101010101" pitchFamily="2" charset="-122"/>
              </a:rPr>
              <a:t>(security)</a:t>
            </a: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控制或保护程序和数据不受破坏的机制，防止程序和数据受到意外的或蓄意的存取、使用、修改、毁坏或泄密。</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进入软件系统的身份认证、数据访问控制，阻止病毒、木马的侵入，防止计算机失控，信息被盗。 </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IEC</a:t>
            </a:r>
            <a:r>
              <a:rPr lang="zh-CN" altLang="en-US" sz="2400">
                <a:solidFill>
                  <a:srgbClr val="000099"/>
                </a:solidFill>
                <a:latin typeface="宋体" panose="02010600030101010101" pitchFamily="2" charset="-122"/>
                <a:ea typeface="宋体" panose="02010600030101010101" pitchFamily="2" charset="-122"/>
              </a:rPr>
              <a:t>国际标准把软件危险程度分成四级</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       灾难性、重大、较大、较小</a:t>
            </a:r>
            <a:endParaRPr lang="en-US" altLang="zh-CN" sz="2400">
              <a:solidFill>
                <a:srgbClr val="C00000"/>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如果系统失效危及群众生命，摧毁生产设备或交通设施，造成巨大经济损失，是灾难性的。</a:t>
            </a:r>
            <a:endParaRPr lang="en-US" altLang="zh-CN" sz="2400">
              <a:solidFill>
                <a:srgbClr val="000099"/>
              </a:solidFill>
              <a:latin typeface="宋体" panose="02010600030101010101" pitchFamily="2" charset="-122"/>
              <a:ea typeface="宋体" panose="02010600030101010101" pitchFamily="2" charset="-122"/>
            </a:endParaRPr>
          </a:p>
        </p:txBody>
      </p:sp>
      <p:sp>
        <p:nvSpPr>
          <p:cNvPr id="25604" name="灯片编号占位符 5">
            <a:extLst>
              <a:ext uri="{FF2B5EF4-FFF2-40B4-BE49-F238E27FC236}">
                <a16:creationId xmlns:a16="http://schemas.microsoft.com/office/drawing/2014/main" id="{BF2489A3-53E2-47A6-96E0-A68748D08E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57416489-FF34-404C-810A-80A9B20E07FB}" type="slidenum">
              <a:rPr altLang="en-US" sz="1400" i="0" smtClean="0">
                <a:solidFill>
                  <a:srgbClr val="3333CC"/>
                </a:solidFill>
                <a:latin typeface="Arial" panose="020B0604020202020204" pitchFamily="34" charset="0"/>
              </a:rPr>
              <a:pPr/>
              <a:t>23</a:t>
            </a:fld>
            <a:endParaRPr lang="zh-CN" altLang="en-US" sz="1400" i="0">
              <a:solidFill>
                <a:srgbClr val="3333CC"/>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2CB7091E-7245-430C-9063-B995AF33680D}"/>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6627" name="内容占位符 2">
            <a:extLst>
              <a:ext uri="{FF2B5EF4-FFF2-40B4-BE49-F238E27FC236}">
                <a16:creationId xmlns:a16="http://schemas.microsoft.com/office/drawing/2014/main" id="{4A35E2B9-06FF-42C8-916B-54D9FEC31AD5}"/>
              </a:ext>
            </a:extLst>
          </p:cNvPr>
          <p:cNvSpPr>
            <a:spLocks noGrp="1" noChangeArrowheads="1"/>
          </p:cNvSpPr>
          <p:nvPr>
            <p:ph idx="1"/>
          </p:nvPr>
        </p:nvSpPr>
        <p:spPr>
          <a:xfrm>
            <a:off x="500063" y="1071563"/>
            <a:ext cx="8229600" cy="5357812"/>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关键领域关键部位的计算机软件必须正确、可靠的工作，防止因概念、设计和结构等方面的缺陷造成的系统失效。</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例</a:t>
            </a:r>
            <a:r>
              <a:rPr lang="en-US" altLang="zh-CN" sz="2400">
                <a:solidFill>
                  <a:srgbClr val="C00000"/>
                </a:solidFill>
                <a:latin typeface="宋体" panose="02010600030101010101" pitchFamily="2" charset="-122"/>
                <a:ea typeface="宋体" panose="02010600030101010101" pitchFamily="2" charset="-122"/>
              </a:rPr>
              <a:t>1</a:t>
            </a: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放射性治疗设备的软件缺陷，造成多起癌症病人因接受过量放射性照射至死的医疗事故。</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例</a:t>
            </a:r>
            <a:r>
              <a:rPr lang="en-US" altLang="zh-CN" sz="2400">
                <a:solidFill>
                  <a:srgbClr val="C00000"/>
                </a:solidFill>
                <a:latin typeface="宋体" panose="02010600030101010101" pitchFamily="2" charset="-122"/>
                <a:ea typeface="宋体" panose="02010600030101010101" pitchFamily="2" charset="-122"/>
              </a:rPr>
              <a:t>2</a:t>
            </a: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en-US" altLang="zh-CN" sz="2400">
                <a:solidFill>
                  <a:srgbClr val="000099"/>
                </a:solidFill>
                <a:latin typeface="宋体" panose="02010600030101010101" pitchFamily="2" charset="-122"/>
                <a:ea typeface="宋体" panose="02010600030101010101" pitchFamily="2" charset="-122"/>
              </a:rPr>
              <a:t>1996</a:t>
            </a:r>
            <a:r>
              <a:rPr lang="zh-CN" altLang="en-US" sz="2400">
                <a:solidFill>
                  <a:srgbClr val="000099"/>
                </a:solidFill>
                <a:latin typeface="宋体" panose="02010600030101010101" pitchFamily="2" charset="-122"/>
                <a:ea typeface="宋体" panose="02010600030101010101" pitchFamily="2" charset="-122"/>
              </a:rPr>
              <a:t>年</a:t>
            </a:r>
            <a:r>
              <a:rPr lang="en-US" altLang="zh-CN" sz="2400">
                <a:solidFill>
                  <a:srgbClr val="000099"/>
                </a:solidFill>
                <a:latin typeface="宋体" panose="02010600030101010101" pitchFamily="2" charset="-122"/>
                <a:ea typeface="宋体" panose="02010600030101010101" pitchFamily="2" charset="-122"/>
              </a:rPr>
              <a:t>6</a:t>
            </a:r>
            <a:r>
              <a:rPr lang="zh-CN" altLang="en-US" sz="2400">
                <a:solidFill>
                  <a:srgbClr val="000099"/>
                </a:solidFill>
                <a:latin typeface="宋体" panose="02010600030101010101" pitchFamily="2" charset="-122"/>
                <a:ea typeface="宋体" panose="02010600030101010101" pitchFamily="2" charset="-122"/>
              </a:rPr>
              <a:t>月，由于阿里亚娜</a:t>
            </a:r>
            <a:r>
              <a:rPr lang="en-US" altLang="zh-CN" sz="2400">
                <a:solidFill>
                  <a:srgbClr val="000099"/>
                </a:solidFill>
                <a:latin typeface="宋体" panose="02010600030101010101" pitchFamily="2" charset="-122"/>
                <a:ea typeface="宋体" panose="02010600030101010101" pitchFamily="2" charset="-122"/>
              </a:rPr>
              <a:t>-5</a:t>
            </a:r>
            <a:r>
              <a:rPr lang="zh-CN" altLang="en-US" sz="2400">
                <a:solidFill>
                  <a:srgbClr val="000099"/>
                </a:solidFill>
                <a:latin typeface="宋体" panose="02010600030101010101" pitchFamily="2" charset="-122"/>
                <a:ea typeface="宋体" panose="02010600030101010101" pitchFamily="2" charset="-122"/>
              </a:rPr>
              <a:t>型火箭盲目采用阿里亚娜</a:t>
            </a:r>
            <a:r>
              <a:rPr lang="en-US" altLang="zh-CN" sz="2400">
                <a:solidFill>
                  <a:srgbClr val="000099"/>
                </a:solidFill>
                <a:latin typeface="宋体" panose="02010600030101010101" pitchFamily="2" charset="-122"/>
                <a:ea typeface="宋体" panose="02010600030101010101" pitchFamily="2" charset="-122"/>
              </a:rPr>
              <a:t>-4</a:t>
            </a:r>
            <a:r>
              <a:rPr lang="zh-CN" altLang="en-US" sz="2400">
                <a:solidFill>
                  <a:srgbClr val="000099"/>
                </a:solidFill>
                <a:latin typeface="宋体" panose="02010600030101010101" pitchFamily="2" charset="-122"/>
                <a:ea typeface="宋体" panose="02010600030101010101" pitchFamily="2" charset="-122"/>
              </a:rPr>
              <a:t>型火箭的定位系统软件，导致阿里亚娜</a:t>
            </a:r>
            <a:r>
              <a:rPr lang="en-US" altLang="zh-CN" sz="2400">
                <a:solidFill>
                  <a:srgbClr val="000099"/>
                </a:solidFill>
                <a:latin typeface="宋体" panose="02010600030101010101" pitchFamily="2" charset="-122"/>
                <a:ea typeface="宋体" panose="02010600030101010101" pitchFamily="2" charset="-122"/>
              </a:rPr>
              <a:t>-5</a:t>
            </a:r>
            <a:r>
              <a:rPr lang="zh-CN" altLang="en-US" sz="2400">
                <a:solidFill>
                  <a:srgbClr val="000099"/>
                </a:solidFill>
                <a:latin typeface="宋体" panose="02010600030101010101" pitchFamily="2" charset="-122"/>
                <a:ea typeface="宋体" panose="02010600030101010101" pitchFamily="2" charset="-122"/>
              </a:rPr>
              <a:t>型火箭发射失败，造成高达</a:t>
            </a:r>
            <a:r>
              <a:rPr lang="en-US" altLang="zh-CN" sz="2400">
                <a:solidFill>
                  <a:srgbClr val="000099"/>
                </a:solidFill>
                <a:latin typeface="宋体" panose="02010600030101010101" pitchFamily="2" charset="-122"/>
                <a:ea typeface="宋体" panose="02010600030101010101" pitchFamily="2" charset="-122"/>
              </a:rPr>
              <a:t>25</a:t>
            </a:r>
            <a:r>
              <a:rPr lang="zh-CN" altLang="en-US" sz="2400">
                <a:solidFill>
                  <a:srgbClr val="000099"/>
                </a:solidFill>
                <a:latin typeface="宋体" panose="02010600030101010101" pitchFamily="2" charset="-122"/>
                <a:ea typeface="宋体" panose="02010600030101010101" pitchFamily="2" charset="-122"/>
              </a:rPr>
              <a:t>亿美元的直接经济损失。</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en-US" altLang="zh-CN" sz="2400">
              <a:latin typeface="宋体" panose="02010600030101010101" pitchFamily="2" charset="-122"/>
              <a:ea typeface="宋体" panose="02010600030101010101" pitchFamily="2" charset="-122"/>
            </a:endParaRPr>
          </a:p>
        </p:txBody>
      </p:sp>
      <p:sp>
        <p:nvSpPr>
          <p:cNvPr id="26628" name="灯片编号占位符 5">
            <a:extLst>
              <a:ext uri="{FF2B5EF4-FFF2-40B4-BE49-F238E27FC236}">
                <a16:creationId xmlns:a16="http://schemas.microsoft.com/office/drawing/2014/main" id="{280BFA5C-099F-46B1-BA42-BE6B76A6629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208BCAD-E44D-43F4-80C2-0F4BA9267E1F}" type="slidenum">
              <a:rPr altLang="en-US" sz="1400" i="0" smtClean="0">
                <a:solidFill>
                  <a:srgbClr val="3333CC"/>
                </a:solidFill>
                <a:latin typeface="Arial" panose="020B0604020202020204" pitchFamily="34" charset="0"/>
              </a:rPr>
              <a:pPr/>
              <a:t>24</a:t>
            </a:fld>
            <a:endParaRPr lang="zh-CN" altLang="en-US" sz="1400" i="0">
              <a:solidFill>
                <a:srgbClr val="3333CC"/>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4876BF6D-4791-41A5-92C7-4BE0F11B7149}"/>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软件的质量</a:t>
            </a:r>
          </a:p>
        </p:txBody>
      </p:sp>
      <p:sp>
        <p:nvSpPr>
          <p:cNvPr id="27651" name="内容占位符 2">
            <a:extLst>
              <a:ext uri="{FF2B5EF4-FFF2-40B4-BE49-F238E27FC236}">
                <a16:creationId xmlns:a16="http://schemas.microsoft.com/office/drawing/2014/main" id="{59593683-3689-40EE-A087-063142F53FE3}"/>
              </a:ext>
            </a:extLst>
          </p:cNvPr>
          <p:cNvSpPr>
            <a:spLocks noGrp="1" noChangeArrowheads="1"/>
          </p:cNvSpPr>
          <p:nvPr>
            <p:ph idx="1"/>
          </p:nvPr>
        </p:nvSpPr>
        <p:spPr/>
        <p:txBody>
          <a:bodyPr/>
          <a:lstStyle/>
          <a:p>
            <a:pPr eaLnBrk="1" hangingPunct="1"/>
            <a:r>
              <a:rPr lang="en-US" altLang="zh-CN" sz="2400">
                <a:solidFill>
                  <a:srgbClr val="000099"/>
                </a:solidFill>
                <a:latin typeface="宋体" panose="02010600030101010101" pitchFamily="2" charset="-122"/>
                <a:ea typeface="宋体" panose="02010600030101010101" pitchFamily="2" charset="-122"/>
              </a:rPr>
              <a:t>(8)</a:t>
            </a:r>
            <a:r>
              <a:rPr lang="zh-CN" altLang="en-US" sz="2400">
                <a:solidFill>
                  <a:srgbClr val="000099"/>
                </a:solidFill>
                <a:latin typeface="宋体" panose="02010600030101010101" pitchFamily="2" charset="-122"/>
                <a:ea typeface="宋体" panose="02010600030101010101" pitchFamily="2" charset="-122"/>
              </a:rPr>
              <a:t>兼容性（</a:t>
            </a:r>
            <a:r>
              <a:rPr lang="en-US" altLang="zh-CN" sz="2400">
                <a:solidFill>
                  <a:srgbClr val="000099"/>
                </a:solidFill>
                <a:latin typeface="宋体" panose="02010600030101010101" pitchFamily="2" charset="-122"/>
                <a:ea typeface="宋体" panose="02010600030101010101" pitchFamily="2" charset="-122"/>
              </a:rPr>
              <a:t>compatibility</a:t>
            </a:r>
            <a:r>
              <a:rPr lang="zh-CN" altLang="en-US" sz="2400">
                <a:solidFill>
                  <a:srgbClr val="000099"/>
                </a:solidFill>
                <a:latin typeface="宋体" panose="02010600030101010101" pitchFamily="2" charset="-122"/>
                <a:ea typeface="宋体" panose="02010600030101010101" pitchFamily="2" charset="-122"/>
              </a:rPr>
              <a:t>）</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两个或两个以上软件系统或构件共享同样硬件或软件环境的能力；</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两个或两个以上软件系统或构件交换信息的能力</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en-US" altLang="zh-CN" sz="28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软件的兼容性支持软件的复用、迭代开发</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保护用户利益，提高可使用性</a:t>
            </a:r>
          </a:p>
        </p:txBody>
      </p:sp>
      <p:sp>
        <p:nvSpPr>
          <p:cNvPr id="27652" name="灯片编号占位符 5">
            <a:extLst>
              <a:ext uri="{FF2B5EF4-FFF2-40B4-BE49-F238E27FC236}">
                <a16:creationId xmlns:a16="http://schemas.microsoft.com/office/drawing/2014/main" id="{A224957D-96EB-47A8-AB14-DFC71DAC135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7EE2B4A-14DF-4989-92FA-701836CB9EFF}" type="slidenum">
              <a:rPr altLang="zh-CN" sz="1400" i="0" smtClean="0">
                <a:solidFill>
                  <a:srgbClr val="3333CC"/>
                </a:solidFill>
                <a:latin typeface="Arial" panose="020B0604020202020204" pitchFamily="34" charset="0"/>
              </a:rPr>
              <a:pPr/>
              <a:t>25</a:t>
            </a:fld>
            <a:endParaRPr lang="zh-CN" altLang="zh-CN" sz="1400" i="0">
              <a:solidFill>
                <a:srgbClr val="3333CC"/>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FE973732-3A7F-436A-9F24-6C24968D713D}"/>
              </a:ext>
            </a:extLst>
          </p:cNvPr>
          <p:cNvSpPr>
            <a:spLocks noGrp="1" noChangeArrowheads="1"/>
          </p:cNvSpPr>
          <p:nvPr>
            <p:ph type="title"/>
          </p:nvPr>
        </p:nvSpPr>
        <p:spPr>
          <a:xfrm>
            <a:off x="457200" y="381000"/>
            <a:ext cx="8229600" cy="792163"/>
          </a:xfrm>
        </p:spPr>
        <p:txBody>
          <a:bodyPr/>
          <a:lstStyle/>
          <a:p>
            <a:pPr eaLnBrk="1" hangingPunct="1">
              <a:lnSpc>
                <a:spcPct val="150000"/>
              </a:lnSpc>
            </a:pPr>
            <a:r>
              <a:rPr lang="en-US" altLang="zh-CN" sz="3600">
                <a:latin typeface="宋体" panose="02010600030101010101" pitchFamily="2" charset="-122"/>
                <a:ea typeface="宋体" panose="02010600030101010101" pitchFamily="2" charset="-122"/>
              </a:rPr>
              <a:t>1.2 </a:t>
            </a:r>
            <a:r>
              <a:rPr lang="zh-CN" altLang="en-US" sz="3600">
                <a:latin typeface="宋体" panose="02010600030101010101" pitchFamily="2" charset="-122"/>
                <a:ea typeface="宋体" panose="02010600030101010101" pitchFamily="2" charset="-122"/>
              </a:rPr>
              <a:t>软件、软件工程的形成与发展</a:t>
            </a:r>
          </a:p>
        </p:txBody>
      </p:sp>
      <p:sp>
        <p:nvSpPr>
          <p:cNvPr id="28675" name="内容占位符 2">
            <a:extLst>
              <a:ext uri="{FF2B5EF4-FFF2-40B4-BE49-F238E27FC236}">
                <a16:creationId xmlns:a16="http://schemas.microsoft.com/office/drawing/2014/main" id="{3B0E73D7-F2BC-4A1D-AB51-8F60045680DA}"/>
              </a:ext>
            </a:extLst>
          </p:cNvPr>
          <p:cNvSpPr>
            <a:spLocks noGrp="1" noChangeArrowheads="1"/>
          </p:cNvSpPr>
          <p:nvPr>
            <p:ph idx="1"/>
          </p:nvPr>
        </p:nvSpPr>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软件、软件工程的发展具有鲜明的时代特征。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这些特征是由当时的硬件能力、软件技术、社会需求和科学技术水平等因素决定的。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回顾软件工程发展可以帮助我们正确的理解软件工程的现在，展望软件工程的未来；</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帮助我们抓住机遇，不断创新软件工程的内涵，为人类社会的发展做出新的、更大的贡献。</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至今为止，软件工程的发展可分为四个阶段。</a:t>
            </a:r>
          </a:p>
        </p:txBody>
      </p:sp>
      <p:sp>
        <p:nvSpPr>
          <p:cNvPr id="28676" name="灯片编号占位符 5">
            <a:extLst>
              <a:ext uri="{FF2B5EF4-FFF2-40B4-BE49-F238E27FC236}">
                <a16:creationId xmlns:a16="http://schemas.microsoft.com/office/drawing/2014/main" id="{CFC167F5-65BC-4113-BBD4-0FFD6475B8C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B2F3020-C36A-4651-A5C3-0B7FA93D268E}" type="slidenum">
              <a:rPr altLang="en-US" sz="1400" i="0" smtClean="0">
                <a:solidFill>
                  <a:srgbClr val="3333CC"/>
                </a:solidFill>
                <a:latin typeface="Arial" panose="020B0604020202020204" pitchFamily="34" charset="0"/>
              </a:rPr>
              <a:pPr/>
              <a:t>26</a:t>
            </a:fld>
            <a:endParaRPr lang="zh-CN" altLang="en-US" sz="1400" i="0">
              <a:solidFill>
                <a:srgbClr val="3333CC"/>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96C5A991-4F07-4E04-B894-2BA86FE9F83E}"/>
              </a:ext>
            </a:extLst>
          </p:cNvPr>
          <p:cNvSpPr>
            <a:spLocks noGrp="1" noChangeArrowheads="1"/>
          </p:cNvSpPr>
          <p:nvPr>
            <p:ph type="title"/>
          </p:nvPr>
        </p:nvSpPr>
        <p:spPr/>
        <p:txBody>
          <a:bodyPr/>
          <a:lstStyle/>
          <a:p>
            <a:endParaRPr lang="zh-CN" altLang="en-US"/>
          </a:p>
        </p:txBody>
      </p:sp>
      <p:pic>
        <p:nvPicPr>
          <p:cNvPr id="29699" name="Picture 2" descr="https://pic3.zhimg.com/80/v2-978b23113ea0c06e9bc041b44c5f41f2_720w.jpg">
            <a:extLst>
              <a:ext uri="{FF2B5EF4-FFF2-40B4-BE49-F238E27FC236}">
                <a16:creationId xmlns:a16="http://schemas.microsoft.com/office/drawing/2014/main" id="{2C4272B2-875A-4AA7-B30D-9385C7B9AE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2624138"/>
            <a:ext cx="7754938" cy="4005262"/>
          </a:xfrm>
        </p:spPr>
      </p:pic>
      <p:sp>
        <p:nvSpPr>
          <p:cNvPr id="29700" name="文本框 3">
            <a:extLst>
              <a:ext uri="{FF2B5EF4-FFF2-40B4-BE49-F238E27FC236}">
                <a16:creationId xmlns:a16="http://schemas.microsoft.com/office/drawing/2014/main" id="{B3754F04-AFCB-4CEE-92DF-F02C0FC8D544}"/>
              </a:ext>
            </a:extLst>
          </p:cNvPr>
          <p:cNvSpPr txBox="1">
            <a:spLocks noChangeArrowheads="1"/>
          </p:cNvSpPr>
          <p:nvPr/>
        </p:nvSpPr>
        <p:spPr bwMode="auto">
          <a:xfrm>
            <a:off x="800100" y="685800"/>
            <a:ext cx="79454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r>
              <a:rPr lang="zh-CN" altLang="en-US" b="0" i="0"/>
              <a:t>史前史中，没有别的场景比巨兽们在焦油坑中垂死挣扎的场面更令人震撼。上帝见证着恐龙、猛犸象、剑齿虎在焦油中挣扎。它们挣扎得越猛烈，焦油纠缠得就越紧，没有任何猛兽足够强壮或具有足够的技巧，能够挣脱束缚，它们最后都沉到了坑底。</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2A39680B-EF0B-4655-8C25-F2932290F6BE}"/>
              </a:ext>
            </a:extLst>
          </p:cNvPr>
          <p:cNvSpPr>
            <a:spLocks noGrp="1" noChangeArrowheads="1"/>
          </p:cNvSpPr>
          <p:nvPr>
            <p:ph type="title"/>
          </p:nvPr>
        </p:nvSpPr>
        <p:spPr>
          <a:xfrm>
            <a:off x="152400" y="76200"/>
            <a:ext cx="8534400" cy="1219200"/>
          </a:xfrm>
        </p:spPr>
        <p:txBody>
          <a:bodyPr/>
          <a:lstStyle/>
          <a:p>
            <a:pPr algn="l" eaLnBrk="1" hangingPunct="1"/>
            <a:r>
              <a:rPr lang="en-US" altLang="zh-CN" sz="3200">
                <a:latin typeface="宋体" panose="02010600030101010101" pitchFamily="2" charset="-122"/>
                <a:ea typeface="宋体" panose="02010600030101010101" pitchFamily="2" charset="-122"/>
              </a:rPr>
              <a:t>1. </a:t>
            </a:r>
            <a:r>
              <a:rPr lang="zh-CN" altLang="en-US" sz="3200">
                <a:latin typeface="宋体" panose="02010600030101010101" pitchFamily="2" charset="-122"/>
                <a:ea typeface="宋体" panose="02010600030101010101" pitchFamily="2" charset="-122"/>
              </a:rPr>
              <a:t>计算机发明初期的程序 </a:t>
            </a:r>
            <a:r>
              <a:rPr lang="en-US" altLang="zh-CN" sz="2800">
                <a:solidFill>
                  <a:srgbClr val="0000CC"/>
                </a:solidFill>
                <a:latin typeface="宋体" panose="02010600030101010101" pitchFamily="2" charset="-122"/>
                <a:ea typeface="宋体" panose="02010600030101010101" pitchFamily="2" charset="-122"/>
              </a:rPr>
              <a:t>1950</a:t>
            </a:r>
            <a:r>
              <a:rPr lang="zh-CN" altLang="en-US" sz="2800">
                <a:solidFill>
                  <a:srgbClr val="0000CC"/>
                </a:solidFill>
                <a:latin typeface="宋体" panose="02010600030101010101" pitchFamily="2" charset="-122"/>
                <a:ea typeface="宋体" panose="02010600030101010101" pitchFamily="2" charset="-122"/>
              </a:rPr>
              <a:t>至</a:t>
            </a:r>
            <a:r>
              <a:rPr lang="en-US" altLang="zh-CN" sz="2800">
                <a:solidFill>
                  <a:srgbClr val="0000CC"/>
                </a:solidFill>
                <a:latin typeface="宋体" panose="02010600030101010101" pitchFamily="2" charset="-122"/>
                <a:ea typeface="宋体" panose="02010600030101010101" pitchFamily="2" charset="-122"/>
              </a:rPr>
              <a:t>1960</a:t>
            </a:r>
            <a:r>
              <a:rPr lang="zh-CN" altLang="en-US" sz="2800">
                <a:solidFill>
                  <a:srgbClr val="0000CC"/>
                </a:solidFill>
                <a:latin typeface="宋体" panose="02010600030101010101" pitchFamily="2" charset="-122"/>
                <a:ea typeface="宋体" panose="02010600030101010101" pitchFamily="2" charset="-122"/>
              </a:rPr>
              <a:t>年代</a:t>
            </a:r>
            <a:endParaRPr lang="zh-CN" altLang="en-US" sz="2800">
              <a:latin typeface="宋体" panose="02010600030101010101" pitchFamily="2" charset="-122"/>
              <a:ea typeface="宋体" panose="02010600030101010101" pitchFamily="2" charset="-122"/>
            </a:endParaRPr>
          </a:p>
        </p:txBody>
      </p:sp>
      <p:sp>
        <p:nvSpPr>
          <p:cNvPr id="30723" name="灯片编号占位符 5">
            <a:extLst>
              <a:ext uri="{FF2B5EF4-FFF2-40B4-BE49-F238E27FC236}">
                <a16:creationId xmlns:a16="http://schemas.microsoft.com/office/drawing/2014/main" id="{12CE567F-D300-4736-A3B3-B4F86BD4F5B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5E47E6DC-C39C-4A71-B646-83E582C5EDE4}" type="slidenum">
              <a:rPr altLang="zh-CN" sz="1400" i="0" smtClean="0">
                <a:solidFill>
                  <a:srgbClr val="3333CC"/>
                </a:solidFill>
                <a:latin typeface="Arial" panose="020B0604020202020204" pitchFamily="34" charset="0"/>
              </a:rPr>
              <a:pPr/>
              <a:t>28</a:t>
            </a:fld>
            <a:endParaRPr lang="zh-CN" altLang="zh-CN" sz="1400" i="0">
              <a:solidFill>
                <a:srgbClr val="3333CC"/>
              </a:solidFill>
              <a:latin typeface="Arial" panose="020B0604020202020204" pitchFamily="34" charset="0"/>
            </a:endParaRPr>
          </a:p>
        </p:txBody>
      </p:sp>
      <p:pic>
        <p:nvPicPr>
          <p:cNvPr id="30724" name="Picture 2">
            <a:extLst>
              <a:ext uri="{FF2B5EF4-FFF2-40B4-BE49-F238E27FC236}">
                <a16:creationId xmlns:a16="http://schemas.microsoft.com/office/drawing/2014/main" id="{FA51AA28-342C-4C9B-920D-EE8C51663A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8534400" cy="52578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FBDF80CE-A693-4561-B35E-8F2D7D413E22}"/>
              </a:ext>
            </a:extLst>
          </p:cNvPr>
          <p:cNvSpPr>
            <a:spLocks noGrp="1" noChangeArrowheads="1"/>
          </p:cNvSpPr>
          <p:nvPr>
            <p:ph type="title"/>
          </p:nvPr>
        </p:nvSpPr>
        <p:spPr>
          <a:xfrm>
            <a:off x="214313" y="142875"/>
            <a:ext cx="1000125" cy="6357938"/>
          </a:xfrm>
        </p:spPr>
        <p:txBody>
          <a:bodyPr vert="eaVert"/>
          <a:lstStyle/>
          <a:p>
            <a:pPr eaLnBrk="1" hangingPunct="1"/>
            <a:r>
              <a:rPr lang="zh-CN" altLang="en-US" sz="3200">
                <a:latin typeface="宋体" panose="02010600030101010101" pitchFamily="2" charset="-122"/>
                <a:ea typeface="宋体" panose="02010600030101010101" pitchFamily="2" charset="-122"/>
              </a:rPr>
              <a:t>计算机的发展与大师们的成就</a:t>
            </a:r>
            <a:endParaRPr lang="en-US" altLang="zh-CN" sz="3200">
              <a:latin typeface="宋体" panose="02010600030101010101" pitchFamily="2" charset="-122"/>
              <a:ea typeface="宋体" panose="02010600030101010101" pitchFamily="2" charset="-122"/>
            </a:endParaRPr>
          </a:p>
        </p:txBody>
      </p:sp>
      <p:sp>
        <p:nvSpPr>
          <p:cNvPr id="31747" name="灯片编号占位符 5">
            <a:extLst>
              <a:ext uri="{FF2B5EF4-FFF2-40B4-BE49-F238E27FC236}">
                <a16:creationId xmlns:a16="http://schemas.microsoft.com/office/drawing/2014/main" id="{2F5E2C0A-6AAE-4BC7-A3F8-20EF7150C99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5373CA76-C5DD-4BAF-9A2E-134F33FE8F70}" type="slidenum">
              <a:rPr altLang="en-US" sz="1400" i="0" smtClean="0">
                <a:solidFill>
                  <a:srgbClr val="3333CC"/>
                </a:solidFill>
                <a:latin typeface="Arial" panose="020B0604020202020204" pitchFamily="34" charset="0"/>
              </a:rPr>
              <a:pPr/>
              <a:t>29</a:t>
            </a:fld>
            <a:endParaRPr lang="zh-CN" altLang="en-US" sz="1400" i="0">
              <a:solidFill>
                <a:srgbClr val="3333CC"/>
              </a:solidFill>
              <a:latin typeface="Arial" panose="020B0604020202020204" pitchFamily="34" charset="0"/>
            </a:endParaRPr>
          </a:p>
        </p:txBody>
      </p:sp>
      <p:pic>
        <p:nvPicPr>
          <p:cNvPr id="31748" name="Picture 2">
            <a:extLst>
              <a:ext uri="{FF2B5EF4-FFF2-40B4-BE49-F238E27FC236}">
                <a16:creationId xmlns:a16="http://schemas.microsoft.com/office/drawing/2014/main" id="{8FFF9C0D-A2B3-478C-99CD-0CDA5A5986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14500" y="76200"/>
            <a:ext cx="7429500" cy="68580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2DA765B4-C481-4481-A492-FD7405FE0FED}"/>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软件工程课程的主要内容</a:t>
            </a:r>
          </a:p>
        </p:txBody>
      </p:sp>
      <p:sp>
        <p:nvSpPr>
          <p:cNvPr id="5123" name="内容占位符 2">
            <a:extLst>
              <a:ext uri="{FF2B5EF4-FFF2-40B4-BE49-F238E27FC236}">
                <a16:creationId xmlns:a16="http://schemas.microsoft.com/office/drawing/2014/main" id="{40AFE786-15B2-4E33-868F-A8C51706E450}"/>
              </a:ext>
            </a:extLst>
          </p:cNvPr>
          <p:cNvSpPr>
            <a:spLocks noGrp="1" noChangeArrowheads="1"/>
          </p:cNvSpPr>
          <p:nvPr>
            <p:ph idx="1"/>
          </p:nvPr>
        </p:nvSpPr>
        <p:spPr>
          <a:xfrm>
            <a:off x="457200" y="1371600"/>
            <a:ext cx="8229600" cy="5029200"/>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软件与软件工程的概念</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与</a:t>
            </a:r>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过程</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软件需求工程</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软件体系结构设计</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软件实现</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软件测试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软件项目管理和过程改进</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要求学员掌握用</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与</a:t>
            </a:r>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过程开发软件的过程和方法。</a:t>
            </a:r>
            <a:endParaRPr lang="en-US" altLang="zh-CN" sz="2400">
              <a:solidFill>
                <a:srgbClr val="000099"/>
              </a:solidFill>
              <a:latin typeface="宋体" panose="02010600030101010101" pitchFamily="2" charset="-122"/>
              <a:ea typeface="宋体" panose="02010600030101010101" pitchFamily="2" charset="-122"/>
            </a:endParaRPr>
          </a:p>
        </p:txBody>
      </p:sp>
      <p:sp>
        <p:nvSpPr>
          <p:cNvPr id="5124" name="灯片编号占位符 5">
            <a:extLst>
              <a:ext uri="{FF2B5EF4-FFF2-40B4-BE49-F238E27FC236}">
                <a16:creationId xmlns:a16="http://schemas.microsoft.com/office/drawing/2014/main" id="{03DA822A-0237-46B5-9FBB-CBFC6758D52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43C0A89F-6A29-4918-9518-465D8AC4AF6C}" type="slidenum">
              <a:rPr altLang="zh-CN" sz="1400" i="0" smtClean="0">
                <a:solidFill>
                  <a:srgbClr val="3333CC"/>
                </a:solidFill>
                <a:latin typeface="Arial" panose="020B0604020202020204" pitchFamily="34" charset="0"/>
              </a:rPr>
              <a:pPr/>
              <a:t>3</a:t>
            </a:fld>
            <a:endParaRPr lang="zh-CN" altLang="zh-CN" sz="1400" i="0">
              <a:solidFill>
                <a:srgbClr val="3333CC"/>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2C9FB35B-BF16-462A-8547-A4B1DA7F1862}"/>
              </a:ext>
            </a:extLst>
          </p:cNvPr>
          <p:cNvSpPr>
            <a:spLocks noGrp="1" noChangeArrowheads="1"/>
          </p:cNvSpPr>
          <p:nvPr>
            <p:ph type="title"/>
          </p:nvPr>
        </p:nvSpPr>
        <p:spPr>
          <a:xfrm>
            <a:off x="0" y="457200"/>
            <a:ext cx="8763000" cy="838200"/>
          </a:xfrm>
        </p:spPr>
        <p:txBody>
          <a:bodyPr/>
          <a:lstStyle/>
          <a:p>
            <a:pPr algn="l" eaLnBrk="1" hangingPunct="1"/>
            <a:r>
              <a:rPr lang="zh-CN" altLang="en-US" sz="3200">
                <a:latin typeface="宋体" panose="02010600030101010101" pitchFamily="2" charset="-122"/>
                <a:ea typeface="宋体" panose="02010600030101010101" pitchFamily="2" charset="-122"/>
              </a:rPr>
              <a:t>程序和程序设计孕育着软件和软件工程</a:t>
            </a:r>
          </a:p>
        </p:txBody>
      </p:sp>
      <p:sp>
        <p:nvSpPr>
          <p:cNvPr id="32771" name="灯片编号占位符 5">
            <a:extLst>
              <a:ext uri="{FF2B5EF4-FFF2-40B4-BE49-F238E27FC236}">
                <a16:creationId xmlns:a16="http://schemas.microsoft.com/office/drawing/2014/main" id="{091446FD-A2FB-40C3-B830-3511400858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1E7C603-A0B6-4CB3-A06B-338BFCA8B659}" type="slidenum">
              <a:rPr altLang="en-US" sz="1400" i="0" smtClean="0">
                <a:solidFill>
                  <a:srgbClr val="3333CC"/>
                </a:solidFill>
                <a:latin typeface="Arial" panose="020B0604020202020204" pitchFamily="34" charset="0"/>
              </a:rPr>
              <a:pPr/>
              <a:t>30</a:t>
            </a:fld>
            <a:endParaRPr lang="zh-CN" altLang="en-US" sz="1400" i="0">
              <a:solidFill>
                <a:srgbClr val="3333CC"/>
              </a:solidFill>
              <a:latin typeface="Arial" panose="020B0604020202020204" pitchFamily="34" charset="0"/>
            </a:endParaRPr>
          </a:p>
        </p:txBody>
      </p:sp>
      <p:pic>
        <p:nvPicPr>
          <p:cNvPr id="32772" name="Picture 1">
            <a:extLst>
              <a:ext uri="{FF2B5EF4-FFF2-40B4-BE49-F238E27FC236}">
                <a16:creationId xmlns:a16="http://schemas.microsoft.com/office/drawing/2014/main" id="{AA03E23E-7D58-44BE-9B0F-0A486F8AC6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11288"/>
            <a:ext cx="8715375" cy="528637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2C1F6D21-E116-4A5A-9F15-A9985A2AD134}"/>
              </a:ext>
            </a:extLst>
          </p:cNvPr>
          <p:cNvSpPr>
            <a:spLocks noGrp="1" noChangeArrowheads="1"/>
          </p:cNvSpPr>
          <p:nvPr>
            <p:ph type="title"/>
          </p:nvPr>
        </p:nvSpPr>
        <p:spPr>
          <a:xfrm>
            <a:off x="-304800" y="452438"/>
            <a:ext cx="8858250" cy="796925"/>
          </a:xfrm>
        </p:spPr>
        <p:txBody>
          <a:bodyPr/>
          <a:lstStyle/>
          <a:p>
            <a:pPr eaLnBrk="1" hangingPunct="1"/>
            <a:r>
              <a:rPr lang="zh-CN" altLang="en-US" sz="3600">
                <a:latin typeface="宋体" panose="02010600030101010101" pitchFamily="2" charset="-122"/>
                <a:ea typeface="宋体" panose="02010600030101010101" pitchFamily="2" charset="-122"/>
              </a:rPr>
              <a:t>程序和程序设计孕育着软件和软件工程</a:t>
            </a:r>
          </a:p>
        </p:txBody>
      </p:sp>
      <p:sp>
        <p:nvSpPr>
          <p:cNvPr id="33795" name="内容占位符 2">
            <a:extLst>
              <a:ext uri="{FF2B5EF4-FFF2-40B4-BE49-F238E27FC236}">
                <a16:creationId xmlns:a16="http://schemas.microsoft.com/office/drawing/2014/main" id="{5F5E7F23-FF67-4D4B-8B5C-B45B1FB9BFB0}"/>
              </a:ext>
            </a:extLst>
          </p:cNvPr>
          <p:cNvSpPr>
            <a:spLocks noGrp="1" noChangeArrowheads="1"/>
          </p:cNvSpPr>
          <p:nvPr>
            <p:ph idx="1"/>
          </p:nvPr>
        </p:nvSpPr>
        <p:spPr>
          <a:xfrm>
            <a:off x="152400" y="1143000"/>
            <a:ext cx="8763000" cy="5257800"/>
          </a:xfrm>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依靠人的聪明才智和程序设计技巧开发了一批比较好的软件，程序规模达几万行代码。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如，标准程序库、航空公司的飞机订票系统、军用实时控制系统，不依赖于具体机器指令系统的高级程序设计语言</a:t>
            </a:r>
            <a:r>
              <a:rPr lang="en-US" altLang="zh-CN" sz="2400">
                <a:solidFill>
                  <a:srgbClr val="000099"/>
                </a:solidFill>
                <a:latin typeface="宋体" panose="02010600030101010101" pitchFamily="2" charset="-122"/>
                <a:ea typeface="宋体" panose="02010600030101010101" pitchFamily="2" charset="-122"/>
              </a:rPr>
              <a:t>ALGOL</a:t>
            </a: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FORTRAN</a:t>
            </a: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COBOL</a:t>
            </a:r>
            <a:r>
              <a:rPr lang="zh-CN" altLang="en-US" sz="2400">
                <a:solidFill>
                  <a:srgbClr val="000099"/>
                </a:solidFill>
                <a:latin typeface="宋体" panose="02010600030101010101" pitchFamily="2" charset="-122"/>
                <a:ea typeface="宋体" panose="02010600030101010101" pitchFamily="2" charset="-122"/>
              </a:rPr>
              <a:t>及其编译器。</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高级语言的普及，隐藏了计算机硬件的细节，破除了程序设计的神秘感，提高了程序设计的效率和编程能力，扩大了程序员的队伍。</a:t>
            </a:r>
            <a:endParaRPr lang="en-US" altLang="zh-CN" sz="2400">
              <a:solidFill>
                <a:srgbClr val="000099"/>
              </a:solidFill>
              <a:latin typeface="宋体" panose="02010600030101010101" pitchFamily="2" charset="-122"/>
              <a:ea typeface="宋体" panose="02010600030101010101" pitchFamily="2" charset="-122"/>
            </a:endParaRPr>
          </a:p>
        </p:txBody>
      </p:sp>
      <p:sp>
        <p:nvSpPr>
          <p:cNvPr id="33796" name="灯片编号占位符 5">
            <a:extLst>
              <a:ext uri="{FF2B5EF4-FFF2-40B4-BE49-F238E27FC236}">
                <a16:creationId xmlns:a16="http://schemas.microsoft.com/office/drawing/2014/main" id="{5EB85AAB-A460-4B3C-B9B4-3330670F3DE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C5AFBDA3-5E2D-42BF-A1B0-857589C3D83B}" type="slidenum">
              <a:rPr altLang="en-US" sz="1400" i="0" smtClean="0">
                <a:solidFill>
                  <a:srgbClr val="3333CC"/>
                </a:solidFill>
                <a:latin typeface="Arial" panose="020B0604020202020204" pitchFamily="34" charset="0"/>
              </a:rPr>
              <a:pPr/>
              <a:t>31</a:t>
            </a:fld>
            <a:endParaRPr lang="zh-CN" altLang="en-US" sz="1400" i="0">
              <a:solidFill>
                <a:srgbClr val="3333CC"/>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DFAD0179-09EC-461D-9B75-D4BF3BC2BB78}"/>
              </a:ext>
            </a:extLst>
          </p:cNvPr>
          <p:cNvSpPr>
            <a:spLocks noGrp="1" noChangeArrowheads="1"/>
          </p:cNvSpPr>
          <p:nvPr>
            <p:ph type="title"/>
          </p:nvPr>
        </p:nvSpPr>
        <p:spPr>
          <a:xfrm>
            <a:off x="-304800" y="285750"/>
            <a:ext cx="8229600" cy="857250"/>
          </a:xfrm>
        </p:spPr>
        <p:txBody>
          <a:bodyPr/>
          <a:lstStyle/>
          <a:p>
            <a:pPr eaLnBrk="1" hangingPunct="1"/>
            <a:r>
              <a:rPr lang="zh-CN" altLang="en-US" sz="4000">
                <a:latin typeface="宋体" panose="02010600030101010101" pitchFamily="2" charset="-122"/>
                <a:ea typeface="宋体" panose="02010600030101010101" pitchFamily="2" charset="-122"/>
              </a:rPr>
              <a:t>软件规模不断扩大软件危机显现</a:t>
            </a:r>
          </a:p>
        </p:txBody>
      </p:sp>
      <p:sp>
        <p:nvSpPr>
          <p:cNvPr id="34819" name="内容占位符 2">
            <a:extLst>
              <a:ext uri="{FF2B5EF4-FFF2-40B4-BE49-F238E27FC236}">
                <a16:creationId xmlns:a16="http://schemas.microsoft.com/office/drawing/2014/main" id="{6BC16F86-6B1C-487C-9CC6-1221B989B1FB}"/>
              </a:ext>
            </a:extLst>
          </p:cNvPr>
          <p:cNvSpPr>
            <a:spLocks noGrp="1" noChangeArrowheads="1"/>
          </p:cNvSpPr>
          <p:nvPr>
            <p:ph idx="1"/>
          </p:nvPr>
        </p:nvSpPr>
        <p:spPr>
          <a:xfrm>
            <a:off x="228600" y="1143000"/>
            <a:ext cx="8839200" cy="5286375"/>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①软件需求日益复杂，用户描述困难，经常出现二义性、不确定性、遗漏或错误，变更频繁。</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②软件开发人员对需求的理解往往与用户不一致。</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③管理人员缺乏开发软件的经验，软件开发人员缺乏管理经验，信息交流不及时、不准确。</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④开发人员不能有效处理大型软件的问题，经常产生疏漏和错误。</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⑤软件开发过多的依靠程序员的技巧，缺乏方法学和工具的支持，软件产品个性化。</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⑥受智力局限，处理复杂软件问题力不从心。</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zh-CN" altLang="en-US" sz="2400">
              <a:solidFill>
                <a:srgbClr val="0000CC"/>
              </a:solidFill>
              <a:latin typeface="宋体" panose="02010600030101010101" pitchFamily="2" charset="-122"/>
              <a:ea typeface="宋体" panose="02010600030101010101" pitchFamily="2" charset="-122"/>
            </a:endParaRPr>
          </a:p>
        </p:txBody>
      </p:sp>
      <p:sp>
        <p:nvSpPr>
          <p:cNvPr id="34820" name="灯片编号占位符 5">
            <a:extLst>
              <a:ext uri="{FF2B5EF4-FFF2-40B4-BE49-F238E27FC236}">
                <a16:creationId xmlns:a16="http://schemas.microsoft.com/office/drawing/2014/main" id="{F09A2A74-F11C-4997-B0BC-B3DC67914D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1E65A85-2EF8-4911-B822-35403234C75D}" type="slidenum">
              <a:rPr altLang="en-US" sz="1400" i="0" smtClean="0">
                <a:solidFill>
                  <a:srgbClr val="3333CC"/>
                </a:solidFill>
                <a:latin typeface="Arial" panose="020B0604020202020204" pitchFamily="34" charset="0"/>
              </a:rPr>
              <a:pPr/>
              <a:t>32</a:t>
            </a:fld>
            <a:endParaRPr lang="zh-CN" altLang="en-US" sz="1400" i="0">
              <a:solidFill>
                <a:srgbClr val="3333CC"/>
              </a:solidFill>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74F878A5-CF4A-402F-A4CF-289880D85B06}"/>
              </a:ext>
            </a:extLst>
          </p:cNvPr>
          <p:cNvSpPr>
            <a:spLocks noGrp="1" noChangeArrowheads="1"/>
          </p:cNvSpPr>
          <p:nvPr>
            <p:ph type="title"/>
          </p:nvPr>
        </p:nvSpPr>
        <p:spPr>
          <a:xfrm>
            <a:off x="285750" y="142875"/>
            <a:ext cx="8643938" cy="857250"/>
          </a:xfrm>
        </p:spPr>
        <p:txBody>
          <a:bodyPr/>
          <a:lstStyle/>
          <a:p>
            <a:pPr algn="l" eaLnBrk="1" hangingPunct="1"/>
            <a:r>
              <a:rPr lang="zh-CN" altLang="en-US" sz="4000">
                <a:latin typeface="宋体" panose="02010600030101010101" pitchFamily="2" charset="-122"/>
                <a:ea typeface="宋体" panose="02010600030101010101" pitchFamily="2" charset="-122"/>
              </a:rPr>
              <a:t>软件工程的形成与发展</a:t>
            </a:r>
          </a:p>
        </p:txBody>
      </p:sp>
      <p:sp>
        <p:nvSpPr>
          <p:cNvPr id="35843" name="灯片编号占位符 5">
            <a:extLst>
              <a:ext uri="{FF2B5EF4-FFF2-40B4-BE49-F238E27FC236}">
                <a16:creationId xmlns:a16="http://schemas.microsoft.com/office/drawing/2014/main" id="{2290532B-5C5A-478B-9EED-FE0B75FD967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3F86053-5834-452A-B32D-CAAEA3B5399E}" type="slidenum">
              <a:rPr altLang="en-US" sz="1400" i="0" smtClean="0">
                <a:solidFill>
                  <a:srgbClr val="3333CC"/>
                </a:solidFill>
                <a:latin typeface="Arial" panose="020B0604020202020204" pitchFamily="34" charset="0"/>
              </a:rPr>
              <a:pPr/>
              <a:t>33</a:t>
            </a:fld>
            <a:endParaRPr lang="zh-CN" altLang="en-US" sz="1400" i="0">
              <a:solidFill>
                <a:srgbClr val="3333CC"/>
              </a:solidFill>
              <a:latin typeface="Arial" panose="020B0604020202020204" pitchFamily="34" charset="0"/>
            </a:endParaRPr>
          </a:p>
        </p:txBody>
      </p:sp>
      <p:pic>
        <p:nvPicPr>
          <p:cNvPr id="35844" name="Picture 1">
            <a:extLst>
              <a:ext uri="{FF2B5EF4-FFF2-40B4-BE49-F238E27FC236}">
                <a16:creationId xmlns:a16="http://schemas.microsoft.com/office/drawing/2014/main" id="{82E043B9-8CAA-443A-91E6-63E8E276A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196975"/>
            <a:ext cx="9145588"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14DFB71A-F085-4AF1-8286-1693A28442DA}"/>
              </a:ext>
            </a:extLst>
          </p:cNvPr>
          <p:cNvSpPr>
            <a:spLocks noGrp="1" noChangeArrowheads="1"/>
          </p:cNvSpPr>
          <p:nvPr>
            <p:ph type="title"/>
          </p:nvPr>
        </p:nvSpPr>
        <p:spPr>
          <a:xfrm>
            <a:off x="69850" y="209550"/>
            <a:ext cx="8643938" cy="857250"/>
          </a:xfrm>
        </p:spPr>
        <p:txBody>
          <a:bodyPr/>
          <a:lstStyle/>
          <a:p>
            <a:pPr algn="l" eaLnBrk="1" hangingPunct="1"/>
            <a:r>
              <a:rPr lang="en-US" altLang="zh-CN" sz="3600">
                <a:latin typeface="宋体" panose="02010600030101010101" pitchFamily="2" charset="-122"/>
                <a:ea typeface="宋体" panose="02010600030101010101" pitchFamily="2" charset="-122"/>
              </a:rPr>
              <a:t>2.</a:t>
            </a:r>
            <a:r>
              <a:rPr lang="zh-CN" altLang="en-US" sz="3600">
                <a:latin typeface="宋体" panose="02010600030101010101" pitchFamily="2" charset="-122"/>
                <a:ea typeface="宋体" panose="02010600030101010101" pitchFamily="2" charset="-122"/>
              </a:rPr>
              <a:t>结构化的形成与发展</a:t>
            </a:r>
            <a:r>
              <a:rPr lang="en-US" altLang="zh-CN" sz="2000">
                <a:latin typeface="宋体" panose="02010600030101010101" pitchFamily="2" charset="-122"/>
                <a:ea typeface="宋体" panose="02010600030101010101" pitchFamily="2" charset="-122"/>
              </a:rPr>
              <a:t>(1960</a:t>
            </a:r>
            <a:r>
              <a:rPr lang="zh-CN" altLang="en-US" sz="2000">
                <a:latin typeface="宋体" panose="02010600030101010101" pitchFamily="2" charset="-122"/>
                <a:ea typeface="宋体" panose="02010600030101010101" pitchFamily="2" charset="-122"/>
              </a:rPr>
              <a:t>年代末至</a:t>
            </a:r>
            <a:r>
              <a:rPr lang="en-US" altLang="zh-CN" sz="2000">
                <a:latin typeface="宋体" panose="02010600030101010101" pitchFamily="2" charset="-122"/>
                <a:ea typeface="宋体" panose="02010600030101010101" pitchFamily="2" charset="-122"/>
              </a:rPr>
              <a:t>1980</a:t>
            </a:r>
            <a:r>
              <a:rPr lang="zh-CN" altLang="en-US" sz="2000">
                <a:latin typeface="宋体" panose="02010600030101010101" pitchFamily="2" charset="-122"/>
                <a:ea typeface="宋体" panose="02010600030101010101" pitchFamily="2" charset="-122"/>
              </a:rPr>
              <a:t>年代</a:t>
            </a:r>
            <a:r>
              <a:rPr lang="en-US" altLang="zh-CN" sz="2000">
                <a:latin typeface="宋体" panose="02010600030101010101" pitchFamily="2" charset="-122"/>
                <a:ea typeface="宋体" panose="02010600030101010101" pitchFamily="2" charset="-122"/>
              </a:rPr>
              <a:t>)</a:t>
            </a:r>
            <a:endParaRPr lang="zh-CN" altLang="en-US" sz="2000">
              <a:solidFill>
                <a:srgbClr val="A50021"/>
              </a:solidFill>
              <a:latin typeface="宋体" panose="02010600030101010101" pitchFamily="2" charset="-122"/>
              <a:ea typeface="宋体" panose="02010600030101010101" pitchFamily="2" charset="-122"/>
            </a:endParaRPr>
          </a:p>
        </p:txBody>
      </p:sp>
      <p:sp>
        <p:nvSpPr>
          <p:cNvPr id="36867" name="灯片编号占位符 5">
            <a:extLst>
              <a:ext uri="{FF2B5EF4-FFF2-40B4-BE49-F238E27FC236}">
                <a16:creationId xmlns:a16="http://schemas.microsoft.com/office/drawing/2014/main" id="{171734CF-E852-4DDA-8C98-9CDA509FFAD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3D63C2F9-639A-4DE3-B092-91C7814031A8}" type="slidenum">
              <a:rPr altLang="zh-CN" sz="1400" i="0" smtClean="0">
                <a:solidFill>
                  <a:srgbClr val="3333CC"/>
                </a:solidFill>
                <a:latin typeface="Arial" panose="020B0604020202020204" pitchFamily="34" charset="0"/>
              </a:rPr>
              <a:pPr/>
              <a:t>34</a:t>
            </a:fld>
            <a:endParaRPr lang="zh-CN" altLang="zh-CN" sz="1400" i="0">
              <a:solidFill>
                <a:srgbClr val="3333CC"/>
              </a:solidFill>
              <a:latin typeface="Arial" panose="020B0604020202020204" pitchFamily="34" charset="0"/>
            </a:endParaRPr>
          </a:p>
        </p:txBody>
      </p:sp>
      <p:sp>
        <p:nvSpPr>
          <p:cNvPr id="36868" name="内容占位符 11">
            <a:extLst>
              <a:ext uri="{FF2B5EF4-FFF2-40B4-BE49-F238E27FC236}">
                <a16:creationId xmlns:a16="http://schemas.microsoft.com/office/drawing/2014/main" id="{217163AB-7661-422F-8D3E-F96AE311E10B}"/>
              </a:ext>
            </a:extLst>
          </p:cNvPr>
          <p:cNvSpPr>
            <a:spLocks noGrp="1" noChangeArrowheads="1"/>
          </p:cNvSpPr>
          <p:nvPr>
            <p:ph idx="1"/>
          </p:nvPr>
        </p:nvSpPr>
        <p:spPr/>
        <p:txBody>
          <a:bodyPr/>
          <a:lstStyle/>
          <a:p>
            <a:pPr eaLnBrk="1" hangingPunct="1"/>
            <a:endParaRPr lang="zh-CN" altLang="en-US"/>
          </a:p>
        </p:txBody>
      </p:sp>
      <p:pic>
        <p:nvPicPr>
          <p:cNvPr id="36869" name="Picture 1">
            <a:extLst>
              <a:ext uri="{FF2B5EF4-FFF2-40B4-BE49-F238E27FC236}">
                <a16:creationId xmlns:a16="http://schemas.microsoft.com/office/drawing/2014/main" id="{492C6613-E85F-414D-9C60-BB5C8E63A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057275"/>
            <a:ext cx="9140825"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618FB8BA-BC40-4A35-84DA-912991BBECFF}"/>
              </a:ext>
            </a:extLst>
          </p:cNvPr>
          <p:cNvSpPr>
            <a:spLocks noGrp="1" noChangeArrowheads="1"/>
          </p:cNvSpPr>
          <p:nvPr>
            <p:ph type="title"/>
          </p:nvPr>
        </p:nvSpPr>
        <p:spPr>
          <a:xfrm>
            <a:off x="0" y="76200"/>
            <a:ext cx="9144000" cy="838200"/>
          </a:xfrm>
        </p:spPr>
        <p:txBody>
          <a:bodyPr/>
          <a:lstStyle/>
          <a:p>
            <a:pPr eaLnBrk="1" hangingPunct="1"/>
            <a:r>
              <a:rPr lang="en-US" altLang="zh-CN" sz="3200">
                <a:latin typeface="宋体" panose="02010600030101010101" pitchFamily="2" charset="-122"/>
                <a:ea typeface="宋体" panose="02010600030101010101" pitchFamily="2" charset="-122"/>
              </a:rPr>
              <a:t>3.</a:t>
            </a:r>
            <a:r>
              <a:rPr lang="zh-CN" altLang="en-US" sz="3200">
                <a:latin typeface="宋体" panose="02010600030101010101" pitchFamily="2" charset="-122"/>
                <a:ea typeface="宋体" panose="02010600030101010101" pitchFamily="2" charset="-122"/>
              </a:rPr>
              <a:t>面向对象的形成与发展</a:t>
            </a:r>
            <a:r>
              <a:rPr lang="en-US" altLang="zh-CN" sz="2800">
                <a:latin typeface="宋体" panose="02010600030101010101" pitchFamily="2" charset="-122"/>
                <a:ea typeface="宋体" panose="02010600030101010101" pitchFamily="2" charset="-122"/>
              </a:rPr>
              <a:t>(1980</a:t>
            </a:r>
            <a:r>
              <a:rPr lang="zh-CN" altLang="en-US" sz="2800">
                <a:latin typeface="宋体" panose="02010600030101010101" pitchFamily="2" charset="-122"/>
                <a:ea typeface="宋体" panose="02010600030101010101" pitchFamily="2" charset="-122"/>
              </a:rPr>
              <a:t>年代中</a:t>
            </a:r>
            <a:r>
              <a:rPr lang="en-US" altLang="zh-CN" sz="2800">
                <a:latin typeface="宋体" panose="02010600030101010101" pitchFamily="2" charset="-122"/>
                <a:ea typeface="宋体" panose="02010600030101010101" pitchFamily="2" charset="-122"/>
              </a:rPr>
              <a:t>—2000</a:t>
            </a:r>
            <a:r>
              <a:rPr lang="zh-CN" altLang="en-US" sz="2800">
                <a:latin typeface="宋体" panose="02010600030101010101" pitchFamily="2" charset="-122"/>
                <a:ea typeface="宋体" panose="02010600030101010101" pitchFamily="2" charset="-122"/>
              </a:rPr>
              <a:t>年</a:t>
            </a:r>
            <a:r>
              <a:rPr lang="en-US" altLang="zh-CN" sz="2800">
                <a:latin typeface="宋体" panose="02010600030101010101" pitchFamily="2" charset="-122"/>
                <a:ea typeface="宋体" panose="02010600030101010101" pitchFamily="2" charset="-122"/>
              </a:rPr>
              <a:t>)</a:t>
            </a:r>
            <a:endParaRPr lang="zh-CN" altLang="en-US" sz="2800">
              <a:latin typeface="宋体" panose="02010600030101010101" pitchFamily="2" charset="-122"/>
              <a:ea typeface="宋体" panose="02010600030101010101" pitchFamily="2" charset="-122"/>
            </a:endParaRPr>
          </a:p>
        </p:txBody>
      </p:sp>
      <p:sp>
        <p:nvSpPr>
          <p:cNvPr id="37891" name="灯片编号占位符 5">
            <a:extLst>
              <a:ext uri="{FF2B5EF4-FFF2-40B4-BE49-F238E27FC236}">
                <a16:creationId xmlns:a16="http://schemas.microsoft.com/office/drawing/2014/main" id="{E27DC800-9748-4AD8-83EB-851A165E329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C4F5A026-882E-43A1-9AA5-3710C5F103FA}" type="slidenum">
              <a:rPr altLang="en-US" sz="1400" i="0" smtClean="0">
                <a:solidFill>
                  <a:srgbClr val="3333CC"/>
                </a:solidFill>
                <a:latin typeface="Arial" panose="020B0604020202020204" pitchFamily="34" charset="0"/>
              </a:rPr>
              <a:pPr/>
              <a:t>35</a:t>
            </a:fld>
            <a:endParaRPr lang="zh-CN" altLang="en-US" sz="1400" i="0">
              <a:solidFill>
                <a:srgbClr val="3333CC"/>
              </a:solidFill>
              <a:latin typeface="Arial" panose="020B0604020202020204" pitchFamily="34" charset="0"/>
            </a:endParaRPr>
          </a:p>
        </p:txBody>
      </p:sp>
      <p:pic>
        <p:nvPicPr>
          <p:cNvPr id="37892" name="Picture 2">
            <a:extLst>
              <a:ext uri="{FF2B5EF4-FFF2-40B4-BE49-F238E27FC236}">
                <a16:creationId xmlns:a16="http://schemas.microsoft.com/office/drawing/2014/main" id="{9B2AEDB2-2EF9-4799-9E3A-8010B3D59E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928688"/>
            <a:ext cx="8763000" cy="5500687"/>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3A86133A-D92B-40FE-A2C0-1BC40E53CB7F}"/>
              </a:ext>
            </a:extLst>
          </p:cNvPr>
          <p:cNvSpPr>
            <a:spLocks noGrp="1" noChangeArrowheads="1"/>
          </p:cNvSpPr>
          <p:nvPr>
            <p:ph type="title"/>
          </p:nvPr>
        </p:nvSpPr>
        <p:spPr>
          <a:xfrm>
            <a:off x="-609600" y="163513"/>
            <a:ext cx="8229600" cy="762000"/>
          </a:xfrm>
        </p:spPr>
        <p:txBody>
          <a:bodyPr/>
          <a:lstStyle/>
          <a:p>
            <a:pPr eaLnBrk="1" hangingPunct="1"/>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：软件工程的建模语言</a:t>
            </a:r>
          </a:p>
        </p:txBody>
      </p:sp>
      <p:sp>
        <p:nvSpPr>
          <p:cNvPr id="38915" name="灯片编号占位符 5">
            <a:extLst>
              <a:ext uri="{FF2B5EF4-FFF2-40B4-BE49-F238E27FC236}">
                <a16:creationId xmlns:a16="http://schemas.microsoft.com/office/drawing/2014/main" id="{75751085-139A-429B-89DD-D3551E98BD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1A68198-9866-405E-A454-89FF7E91C4B8}" type="slidenum">
              <a:rPr altLang="en-US" sz="1400" i="0" smtClean="0">
                <a:solidFill>
                  <a:srgbClr val="3333CC"/>
                </a:solidFill>
                <a:latin typeface="Arial" panose="020B0604020202020204" pitchFamily="34" charset="0"/>
              </a:rPr>
              <a:pPr/>
              <a:t>36</a:t>
            </a:fld>
            <a:endParaRPr lang="zh-CN" altLang="en-US" sz="1400" i="0">
              <a:solidFill>
                <a:srgbClr val="3333CC"/>
              </a:solidFill>
              <a:latin typeface="Arial" panose="020B0604020202020204" pitchFamily="34" charset="0"/>
            </a:endParaRPr>
          </a:p>
        </p:txBody>
      </p:sp>
      <p:pic>
        <p:nvPicPr>
          <p:cNvPr id="38916" name="Picture 1">
            <a:extLst>
              <a:ext uri="{FF2B5EF4-FFF2-40B4-BE49-F238E27FC236}">
                <a16:creationId xmlns:a16="http://schemas.microsoft.com/office/drawing/2014/main" id="{BF74EB36-0AA6-4560-8EAB-D240D85F46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143000"/>
            <a:ext cx="9170988" cy="569277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442DB452-192F-453F-AADD-33AE0E95AB4B}"/>
              </a:ext>
            </a:extLst>
          </p:cNvPr>
          <p:cNvSpPr>
            <a:spLocks noGrp="1" noChangeArrowheads="1"/>
          </p:cNvSpPr>
          <p:nvPr>
            <p:ph type="title"/>
          </p:nvPr>
        </p:nvSpPr>
        <p:spPr>
          <a:xfrm>
            <a:off x="-457200" y="214313"/>
            <a:ext cx="8229600" cy="714375"/>
          </a:xfrm>
        </p:spPr>
        <p:txBody>
          <a:bodyPr/>
          <a:lstStyle/>
          <a:p>
            <a:pPr eaLnBrk="1" hangingPunct="1"/>
            <a:r>
              <a:rPr lang="en-US" altLang="zh-CN" sz="3600">
                <a:latin typeface="宋体" panose="02010600030101010101" pitchFamily="2" charset="-122"/>
                <a:ea typeface="宋体" panose="02010600030101010101" pitchFamily="2" charset="-122"/>
              </a:rPr>
              <a:t>4.</a:t>
            </a:r>
            <a:r>
              <a:rPr lang="zh-CN" altLang="en-US" sz="3600">
                <a:latin typeface="宋体" panose="02010600030101010101" pitchFamily="2" charset="-122"/>
                <a:ea typeface="宋体" panose="02010600030101010101" pitchFamily="2" charset="-122"/>
              </a:rPr>
              <a:t>信息时代的软件工程</a:t>
            </a:r>
            <a:r>
              <a:rPr lang="en-US" altLang="zh-CN" sz="2800" b="0">
                <a:latin typeface="宋体" panose="02010600030101010101" pitchFamily="2" charset="-122"/>
                <a:ea typeface="宋体" panose="02010600030101010101" pitchFamily="2" charset="-122"/>
              </a:rPr>
              <a:t>(2000</a:t>
            </a:r>
            <a:r>
              <a:rPr lang="zh-CN" altLang="en-US" sz="2800" b="0">
                <a:latin typeface="宋体" panose="02010600030101010101" pitchFamily="2" charset="-122"/>
                <a:ea typeface="宋体" panose="02010600030101010101" pitchFamily="2" charset="-122"/>
              </a:rPr>
              <a:t>年</a:t>
            </a:r>
            <a:r>
              <a:rPr lang="en-US" altLang="zh-CN" sz="2800" b="0">
                <a:latin typeface="宋体" panose="02010600030101010101" pitchFamily="2" charset="-122"/>
                <a:ea typeface="宋体" panose="02010600030101010101" pitchFamily="2" charset="-122"/>
              </a:rPr>
              <a:t>---)</a:t>
            </a:r>
            <a:endParaRPr lang="zh-CN" altLang="en-US" sz="2800">
              <a:latin typeface="宋体" panose="02010600030101010101" pitchFamily="2" charset="-122"/>
              <a:ea typeface="宋体" panose="02010600030101010101" pitchFamily="2" charset="-122"/>
            </a:endParaRPr>
          </a:p>
        </p:txBody>
      </p:sp>
      <p:sp>
        <p:nvSpPr>
          <p:cNvPr id="39939" name="灯片编号占位符 5">
            <a:extLst>
              <a:ext uri="{FF2B5EF4-FFF2-40B4-BE49-F238E27FC236}">
                <a16:creationId xmlns:a16="http://schemas.microsoft.com/office/drawing/2014/main" id="{A76AD860-9E46-4776-9D2B-ED27516B08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4E72DCE-7C1D-4E47-9FA8-537C6F054B59}" type="slidenum">
              <a:rPr altLang="en-US" sz="1400" i="0" smtClean="0">
                <a:solidFill>
                  <a:srgbClr val="3333CC"/>
                </a:solidFill>
                <a:latin typeface="Arial" panose="020B0604020202020204" pitchFamily="34" charset="0"/>
              </a:rPr>
              <a:pPr/>
              <a:t>37</a:t>
            </a:fld>
            <a:endParaRPr lang="zh-CN" altLang="en-US" sz="1400" i="0">
              <a:solidFill>
                <a:srgbClr val="3333CC"/>
              </a:solidFill>
              <a:latin typeface="Arial" panose="020B0604020202020204" pitchFamily="34" charset="0"/>
            </a:endParaRPr>
          </a:p>
        </p:txBody>
      </p:sp>
      <p:cxnSp>
        <p:nvCxnSpPr>
          <p:cNvPr id="39940" name="直接连接符 13">
            <a:extLst>
              <a:ext uri="{FF2B5EF4-FFF2-40B4-BE49-F238E27FC236}">
                <a16:creationId xmlns:a16="http://schemas.microsoft.com/office/drawing/2014/main" id="{DDFBF81D-A2E1-484A-BA0B-2A3366D92A63}"/>
              </a:ext>
            </a:extLst>
          </p:cNvPr>
          <p:cNvCxnSpPr>
            <a:cxnSpLocks noChangeShapeType="1"/>
          </p:cNvCxnSpPr>
          <p:nvPr/>
        </p:nvCxnSpPr>
        <p:spPr bwMode="auto">
          <a:xfrm rot="5400000">
            <a:off x="3124200" y="1447800"/>
            <a:ext cx="457200" cy="457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pic>
        <p:nvPicPr>
          <p:cNvPr id="39941" name="Picture 8">
            <a:extLst>
              <a:ext uri="{FF2B5EF4-FFF2-40B4-BE49-F238E27FC236}">
                <a16:creationId xmlns:a16="http://schemas.microsoft.com/office/drawing/2014/main" id="{616DBB3D-EA03-477B-A5DA-385292A3EC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 y="1216025"/>
            <a:ext cx="9144000" cy="5502275"/>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D2342B0-B77B-45FF-8730-651BD1C7023E}"/>
              </a:ext>
            </a:extLst>
          </p:cNvPr>
          <p:cNvSpPr>
            <a:spLocks noGrp="1" noChangeArrowheads="1"/>
          </p:cNvSpPr>
          <p:nvPr>
            <p:ph type="title"/>
          </p:nvPr>
        </p:nvSpPr>
        <p:spPr>
          <a:xfrm>
            <a:off x="76200" y="157163"/>
            <a:ext cx="8229600" cy="792162"/>
          </a:xfrm>
        </p:spPr>
        <p:txBody>
          <a:bodyPr/>
          <a:lstStyle/>
          <a:p>
            <a:pPr algn="l" eaLnBrk="1" hangingPunct="1"/>
            <a:r>
              <a:rPr lang="en-US" altLang="zh-CN" sz="3200">
                <a:latin typeface="宋体" panose="02010600030101010101" pitchFamily="2" charset="-122"/>
                <a:ea typeface="宋体" panose="02010600030101010101" pitchFamily="2" charset="-122"/>
              </a:rPr>
              <a:t> </a:t>
            </a:r>
            <a:r>
              <a:rPr lang="zh-CN" altLang="en-US" sz="3200">
                <a:latin typeface="宋体" panose="02010600030101010101" pitchFamily="2" charset="-122"/>
                <a:ea typeface="宋体" panose="02010600030101010101" pitchFamily="2" charset="-122"/>
              </a:rPr>
              <a:t>信息时代软件复杂性提高 涉及领域广</a:t>
            </a:r>
          </a:p>
        </p:txBody>
      </p:sp>
      <p:sp>
        <p:nvSpPr>
          <p:cNvPr id="40963" name="Rectangle 3">
            <a:extLst>
              <a:ext uri="{FF2B5EF4-FFF2-40B4-BE49-F238E27FC236}">
                <a16:creationId xmlns:a16="http://schemas.microsoft.com/office/drawing/2014/main" id="{80C010C3-70F1-42C0-97E8-96B5050A3473}"/>
              </a:ext>
            </a:extLst>
          </p:cNvPr>
          <p:cNvSpPr>
            <a:spLocks noGrp="1" noChangeArrowheads="1"/>
          </p:cNvSpPr>
          <p:nvPr>
            <p:ph sz="half" idx="1"/>
          </p:nvPr>
        </p:nvSpPr>
        <p:spPr>
          <a:xfrm>
            <a:off x="457200" y="1143000"/>
            <a:ext cx="8001000" cy="5257800"/>
          </a:xfrm>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人机界面 涉及文字、多窗口、图形 、图像、声音、视频、传感器、摄像头</a:t>
            </a:r>
            <a:r>
              <a:rPr lang="en-US" altLang="zh-CN" sz="2400">
                <a:solidFill>
                  <a:srgbClr val="000099"/>
                </a:solidFill>
                <a:latin typeface="宋体" panose="02010600030101010101" pitchFamily="2" charset="-122"/>
                <a:ea typeface="宋体" panose="02010600030101010101" pitchFamily="2" charset="-122"/>
              </a:rPr>
              <a:t>……</a:t>
            </a: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软件范围包括人类社会 所有行业、所有领域</a:t>
            </a: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支撑软件开发的知识和经验涉及人类社会技术、文化的所有方面</a:t>
            </a:r>
          </a:p>
          <a:p>
            <a:pPr eaLnBrk="1" hangingPunct="1">
              <a:lnSpc>
                <a:spcPct val="150000"/>
              </a:lnSpc>
            </a:pPr>
            <a:r>
              <a:rPr lang="zh-CN" altLang="en-US" sz="2400">
                <a:latin typeface="宋体" panose="02010600030101010101" pitchFamily="2" charset="-122"/>
                <a:ea typeface="宋体" panose="02010600030101010101" pitchFamily="2" charset="-122"/>
              </a:rPr>
              <a:t>软件国际化</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由封闭走向开放</a:t>
            </a:r>
          </a:p>
        </p:txBody>
      </p:sp>
      <p:sp>
        <p:nvSpPr>
          <p:cNvPr id="40964" name="灯片编号占位符 5">
            <a:extLst>
              <a:ext uri="{FF2B5EF4-FFF2-40B4-BE49-F238E27FC236}">
                <a16:creationId xmlns:a16="http://schemas.microsoft.com/office/drawing/2014/main" id="{DBCE1B28-9524-4E47-8C6F-2B68AC3376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7A5B28D-7B0D-4B19-84FA-0005A41C551B}" type="slidenum">
              <a:rPr altLang="zh-CN" sz="1400" i="0" smtClean="0">
                <a:solidFill>
                  <a:srgbClr val="3333CC"/>
                </a:solidFill>
                <a:latin typeface="Arial" panose="020B0604020202020204" pitchFamily="34" charset="0"/>
              </a:rPr>
              <a:pPr/>
              <a:t>38</a:t>
            </a:fld>
            <a:endParaRPr lang="zh-CN" altLang="zh-CN" sz="1400" i="0">
              <a:solidFill>
                <a:srgbClr val="3333CC"/>
              </a:solidFill>
              <a:latin typeface="Arial" panose="020B0604020202020204" pitchFamily="34" charset="0"/>
            </a:endParaRPr>
          </a:p>
        </p:txBody>
      </p:sp>
      <p:pic>
        <p:nvPicPr>
          <p:cNvPr id="40965" name="Picture 5">
            <a:extLst>
              <a:ext uri="{FF2B5EF4-FFF2-40B4-BE49-F238E27FC236}">
                <a16:creationId xmlns:a16="http://schemas.microsoft.com/office/drawing/2014/main" id="{4ADD5D89-EEA7-45F9-9704-39F54272CB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4800600"/>
            <a:ext cx="9043988" cy="1920875"/>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E0805A4D-8E7A-44BF-86AF-EB34896F1003}"/>
              </a:ext>
            </a:extLst>
          </p:cNvPr>
          <p:cNvSpPr>
            <a:spLocks noGrp="1" noChangeArrowheads="1"/>
          </p:cNvSpPr>
          <p:nvPr>
            <p:ph type="title"/>
          </p:nvPr>
        </p:nvSpPr>
        <p:spPr>
          <a:xfrm>
            <a:off x="-381000" y="176213"/>
            <a:ext cx="8229600" cy="785812"/>
          </a:xfrm>
        </p:spPr>
        <p:txBody>
          <a:bodyPr/>
          <a:lstStyle/>
          <a:p>
            <a:pPr eaLnBrk="1" hangingPunct="1"/>
            <a:r>
              <a:rPr lang="zh-CN" altLang="en-US" sz="3600">
                <a:latin typeface="宋体" panose="02010600030101010101" pitchFamily="2" charset="-122"/>
                <a:ea typeface="宋体" panose="02010600030101010101" pitchFamily="2" charset="-122"/>
              </a:rPr>
              <a:t>影响软件工程发展的关键要素</a:t>
            </a:r>
          </a:p>
        </p:txBody>
      </p:sp>
      <p:sp>
        <p:nvSpPr>
          <p:cNvPr id="41987" name="灯片编号占位符 5">
            <a:extLst>
              <a:ext uri="{FF2B5EF4-FFF2-40B4-BE49-F238E27FC236}">
                <a16:creationId xmlns:a16="http://schemas.microsoft.com/office/drawing/2014/main" id="{9BEB6758-D708-40CC-8698-F0833249550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3896225-1796-4B84-80B6-C57398DBC82B}" type="slidenum">
              <a:rPr altLang="en-US" sz="1400" i="0" smtClean="0">
                <a:solidFill>
                  <a:srgbClr val="3333CC"/>
                </a:solidFill>
                <a:latin typeface="Arial" panose="020B0604020202020204" pitchFamily="34" charset="0"/>
              </a:rPr>
              <a:pPr/>
              <a:t>39</a:t>
            </a:fld>
            <a:endParaRPr lang="zh-CN" altLang="en-US" sz="1400" i="0">
              <a:solidFill>
                <a:srgbClr val="3333CC"/>
              </a:solidFill>
              <a:latin typeface="Arial" panose="020B0604020202020204" pitchFamily="34" charset="0"/>
            </a:endParaRPr>
          </a:p>
        </p:txBody>
      </p:sp>
      <p:sp>
        <p:nvSpPr>
          <p:cNvPr id="41988" name="Rectangle 2">
            <a:extLst>
              <a:ext uri="{FF2B5EF4-FFF2-40B4-BE49-F238E27FC236}">
                <a16:creationId xmlns:a16="http://schemas.microsoft.com/office/drawing/2014/main" id="{1F8B7C33-D4E1-4A0C-9076-93E2FB372A7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41989" name="Picture 3">
            <a:extLst>
              <a:ext uri="{FF2B5EF4-FFF2-40B4-BE49-F238E27FC236}">
                <a16:creationId xmlns:a16="http://schemas.microsoft.com/office/drawing/2014/main" id="{A8F0873E-4579-44E1-A9B3-BDADDB492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E3D8BE5E-9CB1-4571-896E-542082D52929}"/>
              </a:ext>
            </a:extLst>
          </p:cNvPr>
          <p:cNvSpPr>
            <a:spLocks noGrp="1" noChangeArrowheads="1"/>
          </p:cNvSpPr>
          <p:nvPr>
            <p:ph type="title"/>
          </p:nvPr>
        </p:nvSpPr>
        <p:spPr/>
        <p:txBody>
          <a:bodyPr/>
          <a:lstStyle/>
          <a:p>
            <a:r>
              <a:rPr lang="zh-CN" altLang="en-US"/>
              <a:t>如何学习</a:t>
            </a:r>
          </a:p>
        </p:txBody>
      </p:sp>
      <p:sp>
        <p:nvSpPr>
          <p:cNvPr id="6147" name="内容占位符 2">
            <a:extLst>
              <a:ext uri="{FF2B5EF4-FFF2-40B4-BE49-F238E27FC236}">
                <a16:creationId xmlns:a16="http://schemas.microsoft.com/office/drawing/2014/main" id="{B9007C14-883E-4690-A913-CDD7228FE792}"/>
              </a:ext>
            </a:extLst>
          </p:cNvPr>
          <p:cNvSpPr>
            <a:spLocks noGrp="1" noChangeArrowheads="1"/>
          </p:cNvSpPr>
          <p:nvPr>
            <p:ph idx="1"/>
          </p:nvPr>
        </p:nvSpPr>
        <p:spPr/>
        <p:txBody>
          <a:bodyPr/>
          <a:lstStyle/>
          <a:p>
            <a:r>
              <a:rPr lang="zh-CN" altLang="en-US"/>
              <a:t>实践</a:t>
            </a:r>
            <a:r>
              <a:rPr lang="en-US" altLang="zh-CN"/>
              <a:t>+</a:t>
            </a:r>
            <a:r>
              <a:rPr lang="zh-CN" altLang="en-US"/>
              <a:t>理论</a:t>
            </a:r>
            <a:endParaRPr lang="en-US" altLang="zh-CN"/>
          </a:p>
          <a:p>
            <a:r>
              <a:rPr lang="zh-CN" altLang="en-US"/>
              <a:t>理论指导方向</a:t>
            </a:r>
            <a:endParaRPr lang="en-US" altLang="zh-CN"/>
          </a:p>
          <a:p>
            <a:r>
              <a:rPr lang="zh-CN" altLang="en-US"/>
              <a:t>实践验证理论</a:t>
            </a:r>
          </a:p>
          <a:p>
            <a:r>
              <a:rPr lang="zh-CN" altLang="en-US"/>
              <a:t>示例项目</a:t>
            </a:r>
          </a:p>
          <a:p>
            <a:pPr lvl="1"/>
            <a:r>
              <a:rPr lang="zh-CN" altLang="en-US">
                <a:hlinkClick r:id="rId2"/>
              </a:rPr>
              <a:t>https://gitee.com/cshust/sedemo</a:t>
            </a:r>
            <a:endParaRPr lang="en-US" altLang="zh-CN"/>
          </a:p>
          <a:p>
            <a:r>
              <a:rPr lang="zh-CN" altLang="en-US"/>
              <a:t>企业课程，大创相关</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F884104B-8935-43DE-9C16-AF7BF6F9E83D}"/>
              </a:ext>
            </a:extLst>
          </p:cNvPr>
          <p:cNvSpPr>
            <a:spLocks noGrp="1" noChangeArrowheads="1"/>
          </p:cNvSpPr>
          <p:nvPr>
            <p:ph type="title"/>
          </p:nvPr>
        </p:nvSpPr>
        <p:spPr>
          <a:xfrm>
            <a:off x="-228600" y="144463"/>
            <a:ext cx="8229600" cy="793750"/>
          </a:xfrm>
        </p:spPr>
        <p:txBody>
          <a:bodyPr/>
          <a:lstStyle/>
          <a:p>
            <a:pPr eaLnBrk="1" hangingPunct="1"/>
            <a:r>
              <a:rPr lang="en-US" altLang="zh-CN" sz="4000">
                <a:latin typeface="宋体" panose="02010600030101010101" pitchFamily="2" charset="-122"/>
                <a:ea typeface="宋体" panose="02010600030101010101" pitchFamily="2" charset="-122"/>
              </a:rPr>
              <a:t>1.2 </a:t>
            </a:r>
            <a:r>
              <a:rPr lang="zh-CN" altLang="en-US" sz="4000">
                <a:latin typeface="宋体" panose="02010600030101010101" pitchFamily="2" charset="-122"/>
                <a:ea typeface="宋体" panose="02010600030101010101" pitchFamily="2" charset="-122"/>
              </a:rPr>
              <a:t>软件与软件工程的概念</a:t>
            </a:r>
          </a:p>
        </p:txBody>
      </p:sp>
      <p:sp>
        <p:nvSpPr>
          <p:cNvPr id="43011" name="内容占位符 2">
            <a:extLst>
              <a:ext uri="{FF2B5EF4-FFF2-40B4-BE49-F238E27FC236}">
                <a16:creationId xmlns:a16="http://schemas.microsoft.com/office/drawing/2014/main" id="{FD3BCFDC-B3C6-4903-B96D-35CF2A01381E}"/>
              </a:ext>
            </a:extLst>
          </p:cNvPr>
          <p:cNvSpPr>
            <a:spLocks noGrp="1" noChangeArrowheads="1"/>
          </p:cNvSpPr>
          <p:nvPr>
            <p:ph idx="1"/>
          </p:nvPr>
        </p:nvSpPr>
        <p:spPr>
          <a:xfrm>
            <a:off x="457200" y="1371600"/>
            <a:ext cx="8229600" cy="5029200"/>
          </a:xfrm>
        </p:spPr>
        <p:txBody>
          <a:bodyPr/>
          <a:lstStyle/>
          <a:p>
            <a:pPr eaLnBrk="1" hangingPunct="1">
              <a:lnSpc>
                <a:spcPct val="150000"/>
              </a:lnSpc>
            </a:pPr>
            <a:r>
              <a:rPr lang="en-US" altLang="zh-CN">
                <a:latin typeface="宋体" panose="02010600030101010101" pitchFamily="2" charset="-122"/>
                <a:ea typeface="宋体" panose="02010600030101010101" pitchFamily="2" charset="-122"/>
              </a:rPr>
              <a:t>1.2.1 </a:t>
            </a:r>
            <a:r>
              <a:rPr lang="zh-CN" altLang="en-US">
                <a:latin typeface="宋体" panose="02010600030101010101" pitchFamily="2" charset="-122"/>
                <a:ea typeface="宋体" panose="02010600030101010101" pitchFamily="2" charset="-122"/>
              </a:rPr>
              <a:t>软件的概念</a:t>
            </a:r>
            <a:endParaRPr lang="en-US" altLang="zh-CN">
              <a:latin typeface="宋体" panose="02010600030101010101" pitchFamily="2" charset="-122"/>
              <a:ea typeface="宋体" panose="02010600030101010101" pitchFamily="2" charset="-122"/>
            </a:endParaRPr>
          </a:p>
          <a:p>
            <a:pPr eaLnBrk="1" hangingPunct="1">
              <a:lnSpc>
                <a:spcPct val="150000"/>
              </a:lnSpc>
            </a:pPr>
            <a:r>
              <a:rPr lang="en-US" altLang="zh-CN">
                <a:latin typeface="宋体" panose="02010600030101010101" pitchFamily="2" charset="-122"/>
                <a:ea typeface="宋体" panose="02010600030101010101" pitchFamily="2" charset="-122"/>
              </a:rPr>
              <a:t>1.2.2 </a:t>
            </a:r>
            <a:r>
              <a:rPr lang="zh-CN" altLang="en-US">
                <a:latin typeface="宋体" panose="02010600030101010101" pitchFamily="2" charset="-122"/>
                <a:ea typeface="宋体" panose="02010600030101010101" pitchFamily="2" charset="-122"/>
              </a:rPr>
              <a:t>软件工程的概念</a:t>
            </a:r>
          </a:p>
        </p:txBody>
      </p:sp>
      <p:sp>
        <p:nvSpPr>
          <p:cNvPr id="43012" name="灯片编号占位符 5">
            <a:extLst>
              <a:ext uri="{FF2B5EF4-FFF2-40B4-BE49-F238E27FC236}">
                <a16:creationId xmlns:a16="http://schemas.microsoft.com/office/drawing/2014/main" id="{AA4D6E7F-8C79-4C6B-97E6-0706ADC6C0B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399C959-54EE-44E1-95B4-62E5D030D148}" type="slidenum">
              <a:rPr altLang="en-US" sz="1400" i="0" smtClean="0">
                <a:solidFill>
                  <a:srgbClr val="3333CC"/>
                </a:solidFill>
                <a:latin typeface="Arial" panose="020B0604020202020204" pitchFamily="34" charset="0"/>
              </a:rPr>
              <a:pPr/>
              <a:t>40</a:t>
            </a:fld>
            <a:endParaRPr lang="zh-CN" altLang="en-US" sz="1400" i="0">
              <a:solidFill>
                <a:srgbClr val="3333CC"/>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DAC0364-1BB3-4AD5-A16F-018617A31CE6}"/>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1.2.2 </a:t>
            </a:r>
            <a:r>
              <a:rPr lang="zh-CN" altLang="en-US" sz="4000">
                <a:latin typeface="宋体" panose="02010600030101010101" pitchFamily="2" charset="-122"/>
                <a:ea typeface="宋体" panose="02010600030101010101" pitchFamily="2" charset="-122"/>
              </a:rPr>
              <a:t>软件工程的概念</a:t>
            </a:r>
          </a:p>
        </p:txBody>
      </p:sp>
      <p:sp>
        <p:nvSpPr>
          <p:cNvPr id="44035" name="内容占位符 2">
            <a:extLst>
              <a:ext uri="{FF2B5EF4-FFF2-40B4-BE49-F238E27FC236}">
                <a16:creationId xmlns:a16="http://schemas.microsoft.com/office/drawing/2014/main" id="{64CFEC5C-EE35-4F4E-A8CF-96CA1E8244D3}"/>
              </a:ext>
            </a:extLst>
          </p:cNvPr>
          <p:cNvSpPr>
            <a:spLocks noGrp="1" noChangeArrowheads="1"/>
          </p:cNvSpPr>
          <p:nvPr>
            <p:ph idx="1"/>
          </p:nvPr>
        </p:nvSpPr>
        <p:spPr>
          <a:xfrm>
            <a:off x="457200" y="1219200"/>
            <a:ext cx="8229600" cy="5181600"/>
          </a:xfrm>
        </p:spPr>
        <p:txBody>
          <a:bodyPr/>
          <a:lstStyle/>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1</a:t>
            </a:r>
            <a:r>
              <a:rPr lang="zh-CN" altLang="en-US" sz="2800">
                <a:solidFill>
                  <a:srgbClr val="000099"/>
                </a:solidFill>
                <a:latin typeface="宋体" panose="02010600030101010101" pitchFamily="2" charset="-122"/>
                <a:ea typeface="宋体" panose="02010600030101010101" pitchFamily="2" charset="-122"/>
              </a:rPr>
              <a:t>、软件工程定义</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2</a:t>
            </a:r>
            <a:r>
              <a:rPr lang="zh-CN" altLang="en-US" sz="2800">
                <a:solidFill>
                  <a:srgbClr val="000099"/>
                </a:solidFill>
                <a:latin typeface="宋体" panose="02010600030101010101" pitchFamily="2" charset="-122"/>
                <a:ea typeface="宋体" panose="02010600030101010101" pitchFamily="2" charset="-122"/>
              </a:rPr>
              <a:t>、软件工程的目标和原则</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3</a:t>
            </a:r>
            <a:r>
              <a:rPr lang="zh-CN" altLang="en-US" sz="2800">
                <a:solidFill>
                  <a:srgbClr val="000099"/>
                </a:solidFill>
                <a:latin typeface="宋体" panose="02010600030101010101" pitchFamily="2" charset="-122"/>
                <a:ea typeface="宋体" panose="02010600030101010101" pitchFamily="2" charset="-122"/>
              </a:rPr>
              <a:t>、软件工程知识体</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4</a:t>
            </a:r>
            <a:r>
              <a:rPr lang="zh-CN" altLang="en-US" sz="2800">
                <a:solidFill>
                  <a:srgbClr val="000099"/>
                </a:solidFill>
                <a:latin typeface="宋体" panose="02010600030101010101" pitchFamily="2" charset="-122"/>
                <a:ea typeface="宋体" panose="02010600030101010101" pitchFamily="2" charset="-122"/>
              </a:rPr>
              <a:t>、软件开发方法与技术</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5</a:t>
            </a:r>
            <a:r>
              <a:rPr lang="zh-CN" altLang="en-US" sz="2800">
                <a:solidFill>
                  <a:srgbClr val="000099"/>
                </a:solidFill>
                <a:latin typeface="宋体" panose="02010600030101010101" pitchFamily="2" charset="-122"/>
                <a:ea typeface="宋体" panose="02010600030101010101" pitchFamily="2" charset="-122"/>
              </a:rPr>
              <a:t>、软件工程五要素</a:t>
            </a:r>
            <a:endParaRPr lang="en-US" altLang="zh-CN" sz="2800">
              <a:solidFill>
                <a:srgbClr val="000099"/>
              </a:solidFill>
              <a:latin typeface="宋体" panose="02010600030101010101" pitchFamily="2" charset="-122"/>
              <a:ea typeface="宋体" panose="02010600030101010101" pitchFamily="2" charset="-122"/>
            </a:endParaRPr>
          </a:p>
        </p:txBody>
      </p:sp>
      <p:sp>
        <p:nvSpPr>
          <p:cNvPr id="44036" name="灯片编号占位符 5">
            <a:extLst>
              <a:ext uri="{FF2B5EF4-FFF2-40B4-BE49-F238E27FC236}">
                <a16:creationId xmlns:a16="http://schemas.microsoft.com/office/drawing/2014/main" id="{5DD1A351-A713-48BE-BCCB-20DD61779B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10E06454-E4CB-4F0A-A252-52408EAC846C}" type="slidenum">
              <a:rPr altLang="zh-CN" sz="1400" i="0" smtClean="0">
                <a:solidFill>
                  <a:srgbClr val="3333CC"/>
                </a:solidFill>
                <a:latin typeface="Arial" panose="020B0604020202020204" pitchFamily="34" charset="0"/>
              </a:rPr>
              <a:pPr/>
              <a:t>41</a:t>
            </a:fld>
            <a:endParaRPr lang="zh-CN" altLang="zh-CN" sz="1400" i="0">
              <a:solidFill>
                <a:srgbClr val="3333CC"/>
              </a:solidFill>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F8F2899-C4D7-41F2-820A-02E67BB1EC2C}"/>
              </a:ext>
            </a:extLst>
          </p:cNvPr>
          <p:cNvSpPr>
            <a:spLocks noGrp="1" noChangeArrowheads="1"/>
          </p:cNvSpPr>
          <p:nvPr>
            <p:ph type="title"/>
          </p:nvPr>
        </p:nvSpPr>
        <p:spPr>
          <a:xfrm>
            <a:off x="381000" y="152400"/>
            <a:ext cx="8393113" cy="884238"/>
          </a:xfrm>
        </p:spPr>
        <p:txBody>
          <a:bodyPr/>
          <a:lstStyle/>
          <a:p>
            <a:pPr eaLnBrk="1" hangingPunct="1"/>
            <a:r>
              <a:rPr lang="zh-CN" altLang="en-US" sz="4000">
                <a:latin typeface="宋体" panose="02010600030101010101" pitchFamily="2" charset="-122"/>
                <a:ea typeface="宋体" panose="02010600030101010101" pitchFamily="2" charset="-122"/>
              </a:rPr>
              <a:t>“软件工程”定义</a:t>
            </a:r>
          </a:p>
        </p:txBody>
      </p:sp>
      <p:sp>
        <p:nvSpPr>
          <p:cNvPr id="45059" name="Rectangle 3">
            <a:extLst>
              <a:ext uri="{FF2B5EF4-FFF2-40B4-BE49-F238E27FC236}">
                <a16:creationId xmlns:a16="http://schemas.microsoft.com/office/drawing/2014/main" id="{2962A701-A034-4F80-ACA4-06960F0A9F28}"/>
              </a:ext>
            </a:extLst>
          </p:cNvPr>
          <p:cNvSpPr>
            <a:spLocks noGrp="1" noChangeArrowheads="1"/>
          </p:cNvSpPr>
          <p:nvPr>
            <p:ph idx="1"/>
          </p:nvPr>
        </p:nvSpPr>
        <p:spPr>
          <a:xfrm>
            <a:off x="381000" y="1371600"/>
            <a:ext cx="8382000" cy="5029200"/>
          </a:xfrm>
        </p:spPr>
        <p:txBody>
          <a:bodyPr/>
          <a:lstStyle/>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① 将系统的、规范的、可度量的方法应用于软件的开发、运行和维护的过程；</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en-US" sz="2400">
                <a:solidFill>
                  <a:srgbClr val="000099"/>
                </a:solidFill>
                <a:latin typeface="宋体" panose="02010600030101010101" pitchFamily="2" charset="-122"/>
                <a:ea typeface="宋体" panose="02010600030101010101" pitchFamily="2" charset="-122"/>
              </a:rPr>
              <a:t>②</a:t>
            </a: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上述方法的研究。</a:t>
            </a:r>
            <a:r>
              <a:rPr lang="en-US" altLang="zh-CN" sz="2400">
                <a:solidFill>
                  <a:srgbClr val="000099"/>
                </a:solidFill>
                <a:latin typeface="宋体" panose="02010600030101010101" pitchFamily="2" charset="-122"/>
                <a:ea typeface="宋体" panose="02010600030101010101" pitchFamily="2" charset="-122"/>
              </a:rPr>
              <a:t>[IEE93]</a:t>
            </a:r>
          </a:p>
          <a:p>
            <a:pPr eaLnBrk="1" hangingPunct="1">
              <a:buFont typeface="Wingdings" panose="05000000000000000000" pitchFamily="2" charset="2"/>
              <a:buNone/>
            </a:pP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软件工程需要科学研究做基础，需要方法学的支持。</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软件工程方法学是用工程、科学和数学的原则与方法研制、维护计算机软件的有关技术及管理方法。</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endParaRPr lang="en-US" altLang="zh-CN" sz="2400">
              <a:latin typeface="宋体" panose="02010600030101010101" pitchFamily="2" charset="-122"/>
              <a:ea typeface="宋体" panose="02010600030101010101" pitchFamily="2" charset="-122"/>
            </a:endParaRPr>
          </a:p>
        </p:txBody>
      </p:sp>
      <p:sp>
        <p:nvSpPr>
          <p:cNvPr id="45060" name="灯片编号占位符 1">
            <a:extLst>
              <a:ext uri="{FF2B5EF4-FFF2-40B4-BE49-F238E27FC236}">
                <a16:creationId xmlns:a16="http://schemas.microsoft.com/office/drawing/2014/main" id="{52060019-9AE3-4CB9-A448-ABC85B30673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CD3F7B9-7D3A-40BA-B98F-B926802F89D7}" type="slidenum">
              <a:rPr altLang="zh-CN" sz="1400" i="0" smtClean="0">
                <a:solidFill>
                  <a:srgbClr val="3333CC"/>
                </a:solidFill>
                <a:latin typeface="Arial" panose="020B0604020202020204" pitchFamily="34" charset="0"/>
              </a:rPr>
              <a:pPr/>
              <a:t>42</a:t>
            </a:fld>
            <a:endParaRPr lang="zh-CN" altLang="zh-CN" sz="1400" i="0">
              <a:solidFill>
                <a:srgbClr val="3333CC"/>
              </a:solidFill>
              <a:latin typeface="Arial" panose="020B0604020202020204" pitchFamily="34"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91580633-EE7A-47AB-9B0F-9962811E1205}"/>
              </a:ext>
            </a:extLst>
          </p:cNvPr>
          <p:cNvSpPr>
            <a:spLocks noGrp="1" noChangeArrowheads="1"/>
          </p:cNvSpPr>
          <p:nvPr>
            <p:ph type="title"/>
          </p:nvPr>
        </p:nvSpPr>
        <p:spPr/>
        <p:txBody>
          <a:bodyPr/>
          <a:lstStyle/>
          <a:p>
            <a:pPr eaLnBrk="1" hangingPunct="1"/>
            <a:r>
              <a:rPr lang="en-US" altLang="zh-CN" sz="4000">
                <a:solidFill>
                  <a:srgbClr val="CC0000"/>
                </a:solidFill>
                <a:latin typeface="宋体" panose="02010600030101010101" pitchFamily="2" charset="-122"/>
                <a:ea typeface="宋体" panose="02010600030101010101" pitchFamily="2" charset="-122"/>
              </a:rPr>
              <a:t>2.</a:t>
            </a:r>
            <a:r>
              <a:rPr lang="zh-CN" altLang="en-US" sz="4000">
                <a:solidFill>
                  <a:srgbClr val="CC0000"/>
                </a:solidFill>
                <a:latin typeface="宋体" panose="02010600030101010101" pitchFamily="2" charset="-122"/>
                <a:ea typeface="宋体" panose="02010600030101010101" pitchFamily="2" charset="-122"/>
              </a:rPr>
              <a:t>软件工程的目标和原则</a:t>
            </a:r>
          </a:p>
        </p:txBody>
      </p:sp>
      <p:sp>
        <p:nvSpPr>
          <p:cNvPr id="46083" name="内容占位符 2">
            <a:extLst>
              <a:ext uri="{FF2B5EF4-FFF2-40B4-BE49-F238E27FC236}">
                <a16:creationId xmlns:a16="http://schemas.microsoft.com/office/drawing/2014/main" id="{7F9CCDA3-E3E0-4582-A9AA-FCE5BB95D522}"/>
              </a:ext>
            </a:extLst>
          </p:cNvPr>
          <p:cNvSpPr>
            <a:spLocks noGrp="1" noChangeArrowheads="1"/>
          </p:cNvSpPr>
          <p:nvPr>
            <p:ph idx="1"/>
          </p:nvPr>
        </p:nvSpPr>
        <p:spPr>
          <a:xfrm>
            <a:off x="457200" y="1066800"/>
            <a:ext cx="8229600" cy="533400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目标</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给定成本、进度的前提下，开发出满足用户或市场需要的高质量的软件产品。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为达到目标软件开发过程要根据软件系统，特别是各子系统的功能、特点和实际情况，选取适宜的开发模型、设计方法、软件项目管理方法。</a:t>
            </a:r>
            <a:endParaRPr lang="en-US" altLang="zh-CN" sz="2400">
              <a:solidFill>
                <a:srgbClr val="000099"/>
              </a:solidFill>
              <a:latin typeface="宋体" panose="02010600030101010101" pitchFamily="2" charset="-122"/>
              <a:ea typeface="宋体" panose="02010600030101010101" pitchFamily="2" charset="-122"/>
            </a:endParaRPr>
          </a:p>
          <a:p>
            <a:pPr eaLnBrk="1" hangingPunct="1"/>
            <a:endParaRPr lang="en-US" altLang="zh-CN" sz="2000">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原则</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抽象     信息隐藏     模块化    局部化</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一致性   完整性       可验证性</a:t>
            </a:r>
          </a:p>
        </p:txBody>
      </p:sp>
      <p:sp>
        <p:nvSpPr>
          <p:cNvPr id="46084" name="灯片编号占位符 5">
            <a:extLst>
              <a:ext uri="{FF2B5EF4-FFF2-40B4-BE49-F238E27FC236}">
                <a16:creationId xmlns:a16="http://schemas.microsoft.com/office/drawing/2014/main" id="{20A4D57C-FBDE-402D-AC4C-8B1813B8A0F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3A5826E-A540-4052-87D7-ED9977FDBD08}" type="slidenum">
              <a:rPr altLang="en-US" sz="1400" i="0" smtClean="0">
                <a:solidFill>
                  <a:srgbClr val="3333CC"/>
                </a:solidFill>
                <a:latin typeface="Arial" panose="020B0604020202020204" pitchFamily="34" charset="0"/>
              </a:rPr>
              <a:pPr/>
              <a:t>43</a:t>
            </a:fld>
            <a:endParaRPr lang="zh-CN" altLang="en-US" sz="1400" i="0">
              <a:solidFill>
                <a:srgbClr val="3333CC"/>
              </a:solidFill>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7">
            <a:extLst>
              <a:ext uri="{FF2B5EF4-FFF2-40B4-BE49-F238E27FC236}">
                <a16:creationId xmlns:a16="http://schemas.microsoft.com/office/drawing/2014/main" id="{B20CD87C-7A6A-43C0-917C-0D1EE715B607}"/>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3.</a:t>
            </a:r>
            <a:r>
              <a:rPr lang="zh-CN" altLang="en-US" sz="4000">
                <a:latin typeface="宋体" panose="02010600030101010101" pitchFamily="2" charset="-122"/>
                <a:ea typeface="宋体" panose="02010600030101010101" pitchFamily="2" charset="-122"/>
              </a:rPr>
              <a:t>软件工程知识体</a:t>
            </a:r>
          </a:p>
        </p:txBody>
      </p:sp>
      <p:sp>
        <p:nvSpPr>
          <p:cNvPr id="47107" name="灯片编号占位符 6">
            <a:extLst>
              <a:ext uri="{FF2B5EF4-FFF2-40B4-BE49-F238E27FC236}">
                <a16:creationId xmlns:a16="http://schemas.microsoft.com/office/drawing/2014/main" id="{7CFDF312-924F-461A-8997-B68C8DF6075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E3E695E3-1F21-442E-9D84-04A484FC0F76}" type="slidenum">
              <a:rPr altLang="zh-CN" sz="1400" i="0" smtClean="0">
                <a:solidFill>
                  <a:srgbClr val="3333CC"/>
                </a:solidFill>
                <a:latin typeface="Arial" panose="020B0604020202020204" pitchFamily="34" charset="0"/>
              </a:rPr>
              <a:pPr/>
              <a:t>44</a:t>
            </a:fld>
            <a:endParaRPr lang="zh-CN" altLang="zh-CN" sz="1400" i="0">
              <a:solidFill>
                <a:srgbClr val="3333CC"/>
              </a:solidFill>
              <a:latin typeface="Arial" panose="020B0604020202020204" pitchFamily="34" charset="0"/>
            </a:endParaRPr>
          </a:p>
        </p:txBody>
      </p:sp>
      <p:pic>
        <p:nvPicPr>
          <p:cNvPr id="47108" name="Picture 3">
            <a:extLst>
              <a:ext uri="{FF2B5EF4-FFF2-40B4-BE49-F238E27FC236}">
                <a16:creationId xmlns:a16="http://schemas.microsoft.com/office/drawing/2014/main" id="{3DFA88A7-8D18-4CEF-B54E-D9C524549E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19200"/>
            <a:ext cx="8991600" cy="52578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7A4AF5D0-2021-444B-A367-74BF407B4064}"/>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4.</a:t>
            </a:r>
            <a:r>
              <a:rPr lang="zh-CN" altLang="en-US" sz="4000">
                <a:latin typeface="宋体" panose="02010600030101010101" pitchFamily="2" charset="-122"/>
                <a:ea typeface="宋体" panose="02010600030101010101" pitchFamily="2" charset="-122"/>
              </a:rPr>
              <a:t>软件开发方法与技术</a:t>
            </a:r>
          </a:p>
        </p:txBody>
      </p:sp>
      <p:sp>
        <p:nvSpPr>
          <p:cNvPr id="48131" name="内容占位符 2">
            <a:extLst>
              <a:ext uri="{FF2B5EF4-FFF2-40B4-BE49-F238E27FC236}">
                <a16:creationId xmlns:a16="http://schemas.microsoft.com/office/drawing/2014/main" id="{780DB602-094F-4387-A3CE-73A969383265}"/>
              </a:ext>
            </a:extLst>
          </p:cNvPr>
          <p:cNvSpPr>
            <a:spLocks noGrp="1" noChangeArrowheads="1"/>
          </p:cNvSpPr>
          <p:nvPr>
            <p:ph idx="1"/>
          </p:nvPr>
        </p:nvSpPr>
        <p:spPr/>
        <p:txBody>
          <a:bodyPr/>
          <a:lstStyle/>
          <a:p>
            <a:pPr eaLnBrk="1" hangingPunct="1"/>
            <a:r>
              <a:rPr lang="zh-CN" altLang="en-US" sz="2400">
                <a:latin typeface="宋体" panose="02010600030101010101" pitchFamily="2" charset="-122"/>
                <a:ea typeface="宋体" panose="02010600030101010101" pitchFamily="2" charset="-122"/>
              </a:rPr>
              <a:t>传统方法</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结构化方法、</a:t>
            </a:r>
            <a:r>
              <a:rPr lang="zh-CN" altLang="en-US" sz="2400">
                <a:solidFill>
                  <a:srgbClr val="C00000"/>
                </a:solidFill>
                <a:latin typeface="宋体" panose="02010600030101010101" pitchFamily="2" charset="-122"/>
                <a:ea typeface="宋体" panose="02010600030101010101" pitchFamily="2" charset="-122"/>
              </a:rPr>
              <a:t>面向对象方法、</a:t>
            </a:r>
            <a:r>
              <a:rPr lang="zh-CN" altLang="en-US" sz="2400">
                <a:latin typeface="宋体" panose="02010600030101010101" pitchFamily="2" charset="-122"/>
                <a:ea typeface="宋体" panose="02010600030101010101" pitchFamily="2" charset="-122"/>
              </a:rPr>
              <a:t>形式化开发方法等</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现代方法</a:t>
            </a:r>
            <a:br>
              <a:rPr lang="en-US" altLang="zh-CN" sz="2400">
                <a:latin typeface="宋体" panose="02010600030101010101" pitchFamily="2" charset="-122"/>
                <a:ea typeface="宋体" panose="02010600030101010101" pitchFamily="2" charset="-122"/>
              </a:rPr>
            </a:br>
            <a:r>
              <a:rPr lang="zh-CN" altLang="en-US" sz="2400">
                <a:latin typeface="宋体" panose="02010600030101010101" pitchFamily="2" charset="-122"/>
                <a:ea typeface="宋体" panose="02010600030101010101" pitchFamily="2" charset="-122"/>
              </a:rPr>
              <a:t>基于网络的软件开发方法</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基于构件的软件开发方法</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面向方面</a:t>
            </a:r>
            <a:r>
              <a:rPr lang="en-US" altLang="zh-CN" sz="2400">
                <a:latin typeface="宋体" panose="02010600030101010101" pitchFamily="2" charset="-122"/>
                <a:ea typeface="宋体" panose="02010600030101010101" pitchFamily="2" charset="-122"/>
              </a:rPr>
              <a:t>AOP</a:t>
            </a:r>
            <a:r>
              <a:rPr lang="zh-CN" altLang="en-US" sz="2400">
                <a:latin typeface="宋体" panose="02010600030101010101" pitchFamily="2" charset="-122"/>
                <a:ea typeface="宋体" panose="02010600030101010101" pitchFamily="2" charset="-122"/>
              </a:rPr>
              <a:t>的软件开发方法</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人机界面及虚拟现实的软件开发方法</a:t>
            </a:r>
            <a:endParaRPr lang="en-US" altLang="zh-CN" sz="2400">
              <a:latin typeface="宋体" panose="02010600030101010101" pitchFamily="2" charset="-122"/>
              <a:ea typeface="宋体" panose="02010600030101010101" pitchFamily="2" charset="-122"/>
            </a:endParaRPr>
          </a:p>
          <a:p>
            <a:pPr eaLnBrk="1" hangingPunct="1"/>
            <a:r>
              <a:rPr lang="en-US" altLang="zh-CN" sz="2400">
                <a:latin typeface="宋体" panose="02010600030101010101" pitchFamily="2" charset="-122"/>
                <a:ea typeface="宋体" panose="02010600030101010101" pitchFamily="2" charset="-122"/>
              </a:rPr>
              <a:t>……</a:t>
            </a: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CC"/>
                </a:solidFill>
                <a:latin typeface="宋体" panose="02010600030101010101" pitchFamily="2" charset="-122"/>
                <a:ea typeface="宋体" panose="02010600030101010101" pitchFamily="2" charset="-122"/>
              </a:rPr>
              <a:t>这些方法支持软件的分析、设计、编码、测试</a:t>
            </a:r>
            <a:endParaRPr lang="en-US" altLang="zh-CN" sz="2400">
              <a:solidFill>
                <a:srgbClr val="0000CC"/>
              </a:solidFill>
              <a:latin typeface="宋体" panose="02010600030101010101" pitchFamily="2" charset="-122"/>
              <a:ea typeface="宋体" panose="02010600030101010101" pitchFamily="2" charset="-122"/>
            </a:endParaRPr>
          </a:p>
        </p:txBody>
      </p:sp>
      <p:sp>
        <p:nvSpPr>
          <p:cNvPr id="48132" name="灯片编号占位符 5">
            <a:extLst>
              <a:ext uri="{FF2B5EF4-FFF2-40B4-BE49-F238E27FC236}">
                <a16:creationId xmlns:a16="http://schemas.microsoft.com/office/drawing/2014/main" id="{4AC62C44-1BF9-45CD-B046-87AF89BCD7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3431C2E5-5D9B-4484-84E0-55AA1D90E79E}" type="slidenum">
              <a:rPr altLang="en-US" sz="1400" i="0" smtClean="0">
                <a:solidFill>
                  <a:srgbClr val="3333CC"/>
                </a:solidFill>
                <a:latin typeface="Arial" panose="020B0604020202020204" pitchFamily="34" charset="0"/>
              </a:rPr>
              <a:pPr/>
              <a:t>45</a:t>
            </a:fld>
            <a:endParaRPr lang="zh-CN" altLang="en-US" sz="1400" i="0">
              <a:solidFill>
                <a:srgbClr val="3333CC"/>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F6FF5561-3190-4093-A320-905A0241F269}"/>
              </a:ext>
            </a:extLst>
          </p:cNvPr>
          <p:cNvSpPr>
            <a:spLocks noGrp="1" noChangeArrowheads="1"/>
          </p:cNvSpPr>
          <p:nvPr>
            <p:ph type="title"/>
          </p:nvPr>
        </p:nvSpPr>
        <p:spPr>
          <a:xfrm>
            <a:off x="457200" y="274638"/>
            <a:ext cx="8229600" cy="1296987"/>
          </a:xfrm>
        </p:spPr>
        <p:txBody>
          <a:bodyPr/>
          <a:lstStyle/>
          <a:p>
            <a:pPr algn="l" eaLnBrk="1" hangingPunct="1"/>
            <a:r>
              <a:rPr lang="en-US" altLang="zh-CN" sz="4000" b="0">
                <a:latin typeface="宋体" panose="02010600030101010101" pitchFamily="2" charset="-122"/>
                <a:ea typeface="宋体" panose="02010600030101010101" pitchFamily="2" charset="-122"/>
              </a:rPr>
              <a:t>  </a:t>
            </a:r>
            <a:r>
              <a:rPr lang="en-US" altLang="zh-CN" sz="4000" b="0">
                <a:solidFill>
                  <a:srgbClr val="C00000"/>
                </a:solidFill>
                <a:latin typeface="宋体" panose="02010600030101010101" pitchFamily="2" charset="-122"/>
                <a:ea typeface="宋体" panose="02010600030101010101" pitchFamily="2" charset="-122"/>
              </a:rPr>
              <a:t>  </a:t>
            </a:r>
            <a:r>
              <a:rPr lang="zh-CN" altLang="en-US" sz="3600">
                <a:solidFill>
                  <a:srgbClr val="C00000"/>
                </a:solidFill>
                <a:latin typeface="宋体" panose="02010600030101010101" pitchFamily="2" charset="-122"/>
                <a:ea typeface="宋体" panose="02010600030101010101" pitchFamily="2" charset="-122"/>
              </a:rPr>
              <a:t>软件开发方法的</a:t>
            </a:r>
            <a:r>
              <a:rPr lang="en-US" altLang="zh-CN" sz="3600">
                <a:solidFill>
                  <a:srgbClr val="C00000"/>
                </a:solidFill>
                <a:latin typeface="宋体" panose="02010600030101010101" pitchFamily="2" charset="-122"/>
                <a:ea typeface="宋体" panose="02010600030101010101" pitchFamily="2" charset="-122"/>
              </a:rPr>
              <a:t>8</a:t>
            </a:r>
            <a:r>
              <a:rPr lang="zh-CN" altLang="en-US" sz="3600">
                <a:solidFill>
                  <a:srgbClr val="C00000"/>
                </a:solidFill>
                <a:latin typeface="宋体" panose="02010600030101010101" pitchFamily="2" charset="-122"/>
                <a:ea typeface="宋体" panose="02010600030101010101" pitchFamily="2" charset="-122"/>
              </a:rPr>
              <a:t>项关键技术</a:t>
            </a:r>
            <a:br>
              <a:rPr lang="en-US" altLang="zh-CN" sz="3600">
                <a:solidFill>
                  <a:srgbClr val="C00000"/>
                </a:solidFill>
                <a:latin typeface="宋体" panose="02010600030101010101" pitchFamily="2" charset="-122"/>
                <a:ea typeface="宋体" panose="02010600030101010101" pitchFamily="2" charset="-122"/>
              </a:rPr>
            </a:br>
            <a:r>
              <a:rPr lang="en-US" altLang="zh-CN" sz="3600" b="0">
                <a:latin typeface="宋体" panose="02010600030101010101" pitchFamily="2" charset="-122"/>
                <a:ea typeface="宋体" panose="02010600030101010101" pitchFamily="2" charset="-122"/>
              </a:rPr>
              <a:t>             </a:t>
            </a:r>
            <a:r>
              <a:rPr lang="en-US" altLang="zh-CN" sz="3200" b="0">
                <a:solidFill>
                  <a:srgbClr val="0000CC"/>
                </a:solidFill>
                <a:latin typeface="宋体" panose="02010600030101010101" pitchFamily="2" charset="-122"/>
                <a:ea typeface="宋体" panose="02010600030101010101" pitchFamily="2" charset="-122"/>
              </a:rPr>
              <a:t>Wasserman 1996</a:t>
            </a:r>
          </a:p>
        </p:txBody>
      </p:sp>
      <p:sp>
        <p:nvSpPr>
          <p:cNvPr id="49155" name="内容占位符 2">
            <a:extLst>
              <a:ext uri="{FF2B5EF4-FFF2-40B4-BE49-F238E27FC236}">
                <a16:creationId xmlns:a16="http://schemas.microsoft.com/office/drawing/2014/main" id="{A292424C-3A4A-4DB0-B652-2B8FA8C01645}"/>
              </a:ext>
            </a:extLst>
          </p:cNvPr>
          <p:cNvSpPr>
            <a:spLocks noGrp="1" noChangeArrowheads="1"/>
          </p:cNvSpPr>
          <p:nvPr>
            <p:ph sz="half" idx="1"/>
          </p:nvPr>
        </p:nvSpPr>
        <p:spPr>
          <a:xfrm>
            <a:off x="214313" y="1600200"/>
            <a:ext cx="4071937" cy="4525963"/>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  ⑴ 抽象</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 ⑵ 分析、设计方法 </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及表示</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 ⑶ 用户界面原型化</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 ⑷ 软件体系结构</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 ⑸ 软件过程模型</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⑹ 软件复用</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 ⑺ 软件度量</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⑻ 软件工具和环境</a:t>
            </a:r>
          </a:p>
          <a:p>
            <a:pPr eaLnBrk="1" hangingPunct="1"/>
            <a:endParaRPr lang="zh-CN" altLang="en-US" sz="2400">
              <a:solidFill>
                <a:srgbClr val="000099"/>
              </a:solidFill>
              <a:latin typeface="宋体" panose="02010600030101010101" pitchFamily="2" charset="-122"/>
              <a:ea typeface="宋体" panose="02010600030101010101" pitchFamily="2" charset="-122"/>
            </a:endParaRPr>
          </a:p>
        </p:txBody>
      </p:sp>
      <p:sp>
        <p:nvSpPr>
          <p:cNvPr id="49156" name="内容占位符 6">
            <a:extLst>
              <a:ext uri="{FF2B5EF4-FFF2-40B4-BE49-F238E27FC236}">
                <a16:creationId xmlns:a16="http://schemas.microsoft.com/office/drawing/2014/main" id="{58814445-FDB9-4004-826D-042DB6C01FBB}"/>
              </a:ext>
            </a:extLst>
          </p:cNvPr>
          <p:cNvSpPr>
            <a:spLocks noGrp="1" noChangeArrowheads="1"/>
          </p:cNvSpPr>
          <p:nvPr>
            <p:ph sz="half" idx="2"/>
          </p:nvPr>
        </p:nvSpPr>
        <p:spPr>
          <a:xfrm>
            <a:off x="4429125" y="1643063"/>
            <a:ext cx="4572000" cy="4786312"/>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计算机科学的算法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结构化分析、设计、编码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面向对象分析、设计、</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编码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基于统一建模语言</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的统一软件开发过程</a:t>
            </a:r>
            <a:r>
              <a:rPr lang="en-US" altLang="zh-CN" sz="2400">
                <a:solidFill>
                  <a:srgbClr val="000099"/>
                </a:solidFill>
                <a:latin typeface="宋体" panose="02010600030101010101" pitchFamily="2" charset="-122"/>
                <a:ea typeface="宋体" panose="02010600030101010101" pitchFamily="2" charset="-122"/>
              </a:rPr>
              <a:t>RUP</a:t>
            </a:r>
          </a:p>
          <a:p>
            <a:pPr eaLnBrk="1" hangingPunct="1"/>
            <a:r>
              <a:rPr lang="zh-CN" altLang="en-US" sz="2400">
                <a:solidFill>
                  <a:srgbClr val="000099"/>
                </a:solidFill>
                <a:latin typeface="宋体" panose="02010600030101010101" pitchFamily="2" charset="-122"/>
                <a:ea typeface="宋体" panose="02010600030101010101" pitchFamily="2" charset="-122"/>
              </a:rPr>
              <a:t>基于</a:t>
            </a:r>
            <a:r>
              <a:rPr lang="en-US" altLang="zh-CN" sz="2400">
                <a:solidFill>
                  <a:srgbClr val="000099"/>
                </a:solidFill>
                <a:latin typeface="宋体" panose="02010600030101010101" pitchFamily="2" charset="-122"/>
                <a:ea typeface="宋体" panose="02010600030101010101" pitchFamily="2" charset="-122"/>
              </a:rPr>
              <a:t>WEB</a:t>
            </a:r>
            <a:r>
              <a:rPr lang="zh-CN" altLang="en-US" sz="2400">
                <a:solidFill>
                  <a:srgbClr val="000099"/>
                </a:solidFill>
                <a:latin typeface="宋体" panose="02010600030101010101" pitchFamily="2" charset="-122"/>
                <a:ea typeface="宋体" panose="02010600030101010101" pitchFamily="2" charset="-122"/>
              </a:rPr>
              <a:t>的软件开发方法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多媒体软件开发方法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形式化软件开发方法等</a:t>
            </a:r>
            <a:endParaRPr lang="en-US" altLang="zh-CN" sz="2400">
              <a:solidFill>
                <a:srgbClr val="000099"/>
              </a:solidFill>
              <a:latin typeface="宋体" panose="02010600030101010101" pitchFamily="2" charset="-122"/>
              <a:ea typeface="宋体" panose="02010600030101010101" pitchFamily="2" charset="-122"/>
            </a:endParaRPr>
          </a:p>
        </p:txBody>
      </p:sp>
      <p:sp>
        <p:nvSpPr>
          <p:cNvPr id="49157" name="灯片编号占位符 5">
            <a:extLst>
              <a:ext uri="{FF2B5EF4-FFF2-40B4-BE49-F238E27FC236}">
                <a16:creationId xmlns:a16="http://schemas.microsoft.com/office/drawing/2014/main" id="{E3D18F49-52C2-45AA-BCA0-15F90D7CB7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0A635EA-72C4-4762-B279-583D61EFC2B3}" type="slidenum">
              <a:rPr altLang="en-US" sz="1400" i="0" smtClean="0">
                <a:solidFill>
                  <a:srgbClr val="3333CC"/>
                </a:solidFill>
                <a:latin typeface="Arial" panose="020B0604020202020204" pitchFamily="34" charset="0"/>
              </a:rPr>
              <a:pPr/>
              <a:t>46</a:t>
            </a:fld>
            <a:endParaRPr lang="zh-CN" altLang="en-US" sz="1400" i="0">
              <a:solidFill>
                <a:srgbClr val="3333CC"/>
              </a:solidFill>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0A002674-747E-4B9F-8DAE-26C487424B5A}"/>
              </a:ext>
            </a:extLst>
          </p:cNvPr>
          <p:cNvSpPr>
            <a:spLocks noGrp="1" noChangeArrowheads="1"/>
          </p:cNvSpPr>
          <p:nvPr>
            <p:ph type="title"/>
          </p:nvPr>
        </p:nvSpPr>
        <p:spPr>
          <a:xfrm>
            <a:off x="428625" y="214313"/>
            <a:ext cx="8229600" cy="796925"/>
          </a:xfrm>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5.</a:t>
            </a:r>
            <a:r>
              <a:rPr lang="zh-CN" altLang="en-US" sz="4000">
                <a:solidFill>
                  <a:srgbClr val="C00000"/>
                </a:solidFill>
                <a:latin typeface="宋体" panose="02010600030101010101" pitchFamily="2" charset="-122"/>
                <a:ea typeface="宋体" panose="02010600030101010101" pitchFamily="2" charset="-122"/>
              </a:rPr>
              <a:t>软件工程五要素</a:t>
            </a:r>
          </a:p>
        </p:txBody>
      </p:sp>
      <p:sp>
        <p:nvSpPr>
          <p:cNvPr id="50179" name="内容占位符 8">
            <a:extLst>
              <a:ext uri="{FF2B5EF4-FFF2-40B4-BE49-F238E27FC236}">
                <a16:creationId xmlns:a16="http://schemas.microsoft.com/office/drawing/2014/main" id="{973FAB58-AED3-4AA9-9765-38974061B128}"/>
              </a:ext>
            </a:extLst>
          </p:cNvPr>
          <p:cNvSpPr>
            <a:spLocks noGrp="1" noChangeArrowheads="1"/>
          </p:cNvSpPr>
          <p:nvPr>
            <p:ph sz="half" idx="1"/>
          </p:nvPr>
        </p:nvSpPr>
        <p:spPr>
          <a:xfrm>
            <a:off x="285750" y="1143000"/>
            <a:ext cx="4210050" cy="5214938"/>
          </a:xfrm>
        </p:spPr>
        <p:txBody>
          <a:bodyPr/>
          <a:lstStyle/>
          <a:p>
            <a:pPr eaLnBrk="1" hangingPunct="1"/>
            <a:r>
              <a:rPr lang="zh-CN" altLang="en-US" sz="2400">
                <a:solidFill>
                  <a:srgbClr val="A50021"/>
                </a:solidFill>
                <a:latin typeface="宋体" panose="02010600030101010101" pitchFamily="2" charset="-122"/>
                <a:ea typeface="宋体" panose="02010600030101010101" pitchFamily="2" charset="-122"/>
              </a:rPr>
              <a:t>项目</a:t>
            </a:r>
            <a:endParaRPr lang="en-US" altLang="zh-CN" sz="2400">
              <a:solidFill>
                <a:srgbClr val="A5002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000">
                <a:latin typeface="宋体" panose="02010600030101010101" pitchFamily="2" charset="-122"/>
                <a:ea typeface="宋体" panose="02010600030101010101" pitchFamily="2" charset="-122"/>
              </a:rPr>
              <a:t>  </a:t>
            </a:r>
            <a:r>
              <a:rPr lang="zh-CN" altLang="en-US" sz="2000">
                <a:solidFill>
                  <a:srgbClr val="000099"/>
                </a:solidFill>
                <a:latin typeface="宋体" panose="02010600030101010101" pitchFamily="2" charset="-122"/>
                <a:ea typeface="宋体" panose="02010600030101010101" pitchFamily="2" charset="-122"/>
              </a:rPr>
              <a:t>根据开发系统的特点和要求选用不同特长的人组成项目团队，采用适宜的组织方式，开发方法、工具和过程开发出用户需要的软件制品。</a:t>
            </a:r>
            <a:endParaRPr lang="en-US" altLang="zh-CN" sz="2000">
              <a:solidFill>
                <a:srgbClr val="000099"/>
              </a:solidFill>
              <a:latin typeface="宋体" panose="02010600030101010101" pitchFamily="2" charset="-122"/>
              <a:ea typeface="宋体" panose="02010600030101010101" pitchFamily="2" charset="-122"/>
            </a:endParaRPr>
          </a:p>
          <a:p>
            <a:pPr eaLnBrk="1" hangingPunct="1"/>
            <a:endParaRPr lang="en-US" altLang="zh-CN" sz="2000">
              <a:solidFill>
                <a:srgbClr val="0000CC"/>
              </a:solidFill>
              <a:latin typeface="宋体" panose="02010600030101010101" pitchFamily="2" charset="-122"/>
              <a:ea typeface="宋体" panose="02010600030101010101" pitchFamily="2" charset="-122"/>
            </a:endParaRPr>
          </a:p>
          <a:p>
            <a:pPr eaLnBrk="1" hangingPunct="1"/>
            <a:r>
              <a:rPr lang="zh-CN" altLang="en-US" sz="2400">
                <a:solidFill>
                  <a:srgbClr val="A50021"/>
                </a:solidFill>
                <a:latin typeface="宋体" panose="02010600030101010101" pitchFamily="2" charset="-122"/>
                <a:ea typeface="宋体" panose="02010600030101010101" pitchFamily="2" charset="-122"/>
              </a:rPr>
              <a:t>过程</a:t>
            </a:r>
            <a:endParaRPr lang="en-US" altLang="zh-CN" sz="2400">
              <a:solidFill>
                <a:srgbClr val="A5002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000">
                <a:latin typeface="宋体" panose="02010600030101010101" pitchFamily="2" charset="-122"/>
                <a:ea typeface="宋体" panose="02010600030101010101" pitchFamily="2" charset="-122"/>
              </a:rPr>
              <a:t>  </a:t>
            </a:r>
            <a:r>
              <a:rPr lang="zh-CN" altLang="en-US" sz="2000">
                <a:solidFill>
                  <a:srgbClr val="000099"/>
                </a:solidFill>
                <a:latin typeface="宋体" panose="02010600030101010101" pitchFamily="2" charset="-122"/>
                <a:ea typeface="宋体" panose="02010600030101010101" pitchFamily="2" charset="-122"/>
              </a:rPr>
              <a:t>过程模型、过程活动、</a:t>
            </a:r>
            <a:endParaRPr lang="en-US" altLang="zh-CN" sz="20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solidFill>
                  <a:srgbClr val="000099"/>
                </a:solidFill>
                <a:latin typeface="宋体" panose="02010600030101010101" pitchFamily="2" charset="-122"/>
                <a:ea typeface="宋体" panose="02010600030101010101" pitchFamily="2" charset="-122"/>
              </a:rPr>
              <a:t>  </a:t>
            </a:r>
            <a:r>
              <a:rPr lang="zh-CN" altLang="en-US" sz="2000">
                <a:solidFill>
                  <a:srgbClr val="000099"/>
                </a:solidFill>
                <a:latin typeface="宋体" panose="02010600030101010101" pitchFamily="2" charset="-122"/>
                <a:ea typeface="宋体" panose="02010600030101010101" pitchFamily="2" charset="-122"/>
              </a:rPr>
              <a:t>规范和标准、软件度量、</a:t>
            </a:r>
            <a:endParaRPr lang="en-US" altLang="zh-CN" sz="20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solidFill>
                  <a:srgbClr val="000099"/>
                </a:solidFill>
                <a:latin typeface="宋体" panose="02010600030101010101" pitchFamily="2" charset="-122"/>
                <a:ea typeface="宋体" panose="02010600030101010101" pitchFamily="2" charset="-122"/>
              </a:rPr>
              <a:t>  </a:t>
            </a:r>
            <a:r>
              <a:rPr lang="zh-CN" altLang="en-US" sz="2000">
                <a:solidFill>
                  <a:srgbClr val="000099"/>
                </a:solidFill>
                <a:latin typeface="宋体" panose="02010600030101010101" pitchFamily="2" charset="-122"/>
                <a:ea typeface="宋体" panose="02010600030101010101" pitchFamily="2" charset="-122"/>
              </a:rPr>
              <a:t>项目管理、配置和变更管理、过程改进等。</a:t>
            </a:r>
            <a:endParaRPr lang="en-US" altLang="zh-CN" sz="2000">
              <a:solidFill>
                <a:srgbClr val="000099"/>
              </a:solidFill>
              <a:latin typeface="宋体" panose="02010600030101010101" pitchFamily="2" charset="-122"/>
              <a:ea typeface="宋体" panose="02010600030101010101" pitchFamily="2" charset="-122"/>
            </a:endParaRPr>
          </a:p>
          <a:p>
            <a:pPr eaLnBrk="1" hangingPunct="1"/>
            <a:endParaRPr lang="zh-CN" altLang="en-US" sz="2000">
              <a:latin typeface="宋体" panose="02010600030101010101" pitchFamily="2" charset="-122"/>
              <a:ea typeface="宋体" panose="02010600030101010101" pitchFamily="2" charset="-122"/>
            </a:endParaRPr>
          </a:p>
          <a:p>
            <a:pPr eaLnBrk="1" hangingPunct="1"/>
            <a:endParaRPr lang="en-US" altLang="zh-CN" sz="2000">
              <a:latin typeface="宋体" panose="02010600030101010101" pitchFamily="2" charset="-122"/>
              <a:ea typeface="宋体" panose="02010600030101010101" pitchFamily="2" charset="-122"/>
            </a:endParaRPr>
          </a:p>
          <a:p>
            <a:pPr eaLnBrk="1" hangingPunct="1"/>
            <a:endParaRPr lang="zh-CN" altLang="en-US" sz="2000">
              <a:latin typeface="宋体" panose="02010600030101010101" pitchFamily="2" charset="-122"/>
              <a:ea typeface="宋体" panose="02010600030101010101" pitchFamily="2" charset="-122"/>
            </a:endParaRPr>
          </a:p>
        </p:txBody>
      </p:sp>
      <p:sp>
        <p:nvSpPr>
          <p:cNvPr id="10" name="内容占位符 9">
            <a:extLst>
              <a:ext uri="{FF2B5EF4-FFF2-40B4-BE49-F238E27FC236}">
                <a16:creationId xmlns:a16="http://schemas.microsoft.com/office/drawing/2014/main" id="{4E507C9A-D2ED-466E-A9D3-3B50822A3067}"/>
              </a:ext>
            </a:extLst>
          </p:cNvPr>
          <p:cNvSpPr>
            <a:spLocks noGrp="1"/>
          </p:cNvSpPr>
          <p:nvPr>
            <p:ph sz="half" idx="2"/>
          </p:nvPr>
        </p:nvSpPr>
        <p:spPr>
          <a:xfrm>
            <a:off x="4648200" y="1357313"/>
            <a:ext cx="4038600" cy="1857375"/>
          </a:xfrm>
        </p:spPr>
        <p:txBody>
          <a:bodyPr>
            <a:normAutofit lnSpcReduction="10000"/>
          </a:bodyPr>
          <a:lstStyle/>
          <a:p>
            <a:pPr eaLnBrk="1" hangingPunct="1">
              <a:defRPr/>
            </a:pPr>
            <a:r>
              <a:rPr lang="zh-CN" altLang="en-US" sz="2400" dirty="0">
                <a:solidFill>
                  <a:srgbClr val="A50021"/>
                </a:solidFill>
                <a:latin typeface="宋体" panose="02010600030101010101" pitchFamily="2" charset="-122"/>
                <a:ea typeface="宋体" panose="02010600030101010101" pitchFamily="2" charset="-122"/>
              </a:rPr>
              <a:t>管理者</a:t>
            </a:r>
            <a:endParaRPr lang="en-US" altLang="zh-CN" sz="2400" dirty="0">
              <a:solidFill>
                <a:srgbClr val="A50021"/>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对项目进行管理和控制，人员组织、计划制定、成本估算、跟踪与控制、质量保证、配置管理等。</a:t>
            </a:r>
          </a:p>
          <a:p>
            <a:pPr eaLnBrk="1" hangingPunct="1">
              <a:defRPr/>
            </a:pPr>
            <a:endParaRPr lang="zh-CN" altLang="en-US" sz="2400" dirty="0">
              <a:latin typeface="宋体" panose="02010600030101010101" pitchFamily="2" charset="-122"/>
              <a:ea typeface="宋体" panose="02010600030101010101" pitchFamily="2" charset="-122"/>
            </a:endParaRPr>
          </a:p>
        </p:txBody>
      </p:sp>
      <p:sp>
        <p:nvSpPr>
          <p:cNvPr id="50181" name="灯片编号占位符 5">
            <a:extLst>
              <a:ext uri="{FF2B5EF4-FFF2-40B4-BE49-F238E27FC236}">
                <a16:creationId xmlns:a16="http://schemas.microsoft.com/office/drawing/2014/main" id="{925FBFE5-F7C8-48F2-99EE-D6E6CD3A3B8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76A749B-E8FA-4D61-A346-857D7653CD0C}" type="slidenum">
              <a:rPr altLang="en-US" sz="1400" i="0" smtClean="0">
                <a:solidFill>
                  <a:srgbClr val="3333CC"/>
                </a:solidFill>
                <a:latin typeface="Arial" panose="020B0604020202020204" pitchFamily="34" charset="0"/>
              </a:rPr>
              <a:pPr/>
              <a:t>47</a:t>
            </a:fld>
            <a:endParaRPr lang="zh-CN" altLang="en-US" sz="1400" i="0">
              <a:solidFill>
                <a:srgbClr val="3333CC"/>
              </a:solidFill>
              <a:latin typeface="Arial" panose="020B0604020202020204" pitchFamily="34" charset="0"/>
            </a:endParaRPr>
          </a:p>
        </p:txBody>
      </p:sp>
      <p:sp>
        <p:nvSpPr>
          <p:cNvPr id="50182" name="Rectangle 2">
            <a:extLst>
              <a:ext uri="{FF2B5EF4-FFF2-40B4-BE49-F238E27FC236}">
                <a16:creationId xmlns:a16="http://schemas.microsoft.com/office/drawing/2014/main" id="{D07B0D6C-5472-47E1-8378-44F30B962D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50183" name="Picture 3">
            <a:extLst>
              <a:ext uri="{FF2B5EF4-FFF2-40B4-BE49-F238E27FC236}">
                <a16:creationId xmlns:a16="http://schemas.microsoft.com/office/drawing/2014/main" id="{CCD1D5EF-1966-4252-8EA7-B70E8B327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27660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310FFEAA-1C06-4770-ADEC-A2505D806D8B}"/>
              </a:ext>
            </a:extLst>
          </p:cNvPr>
          <p:cNvSpPr>
            <a:spLocks noGrp="1" noChangeArrowheads="1"/>
          </p:cNvSpPr>
          <p:nvPr>
            <p:ph type="title"/>
          </p:nvPr>
        </p:nvSpPr>
        <p:spPr/>
        <p:txBody>
          <a:bodyPr/>
          <a:lstStyle/>
          <a:p>
            <a:pPr eaLnBrk="1" hangingPunct="1"/>
            <a:r>
              <a:rPr lang="en-US" altLang="zh-CN" sz="4000" b="0">
                <a:latin typeface="宋体" panose="02010600030101010101" pitchFamily="2" charset="-122"/>
                <a:ea typeface="宋体" panose="02010600030101010101" pitchFamily="2" charset="-122"/>
              </a:rPr>
              <a:t>1.3 </a:t>
            </a:r>
            <a:r>
              <a:rPr lang="zh-CN" altLang="en-US" sz="4000">
                <a:latin typeface="宋体" panose="02010600030101010101" pitchFamily="2" charset="-122"/>
                <a:ea typeface="宋体" panose="02010600030101010101" pitchFamily="2" charset="-122"/>
              </a:rPr>
              <a:t>软件过程模型</a:t>
            </a:r>
          </a:p>
        </p:txBody>
      </p:sp>
      <p:sp>
        <p:nvSpPr>
          <p:cNvPr id="51203" name="内容占位符 2">
            <a:extLst>
              <a:ext uri="{FF2B5EF4-FFF2-40B4-BE49-F238E27FC236}">
                <a16:creationId xmlns:a16="http://schemas.microsoft.com/office/drawing/2014/main" id="{0E82EF1D-75F3-4A1A-8AFB-48C3D0F7CB6F}"/>
              </a:ext>
            </a:extLst>
          </p:cNvPr>
          <p:cNvSpPr>
            <a:spLocks noGrp="1" noChangeArrowheads="1"/>
          </p:cNvSpPr>
          <p:nvPr>
            <p:ph idx="1"/>
          </p:nvPr>
        </p:nvSpPr>
        <p:spPr>
          <a:xfrm>
            <a:off x="457200" y="1295400"/>
            <a:ext cx="8229600" cy="5105400"/>
          </a:xfrm>
        </p:spPr>
        <p:txBody>
          <a:bodyPr/>
          <a:lstStyle/>
          <a:p>
            <a:pPr marL="355600" indent="-355600" eaLnBrk="1" hangingPunct="1">
              <a:lnSpc>
                <a:spcPct val="150000"/>
              </a:lnSpc>
            </a:pPr>
            <a:r>
              <a:rPr lang="en-US" altLang="zh-CN">
                <a:solidFill>
                  <a:srgbClr val="000099"/>
                </a:solidFill>
                <a:latin typeface="宋体" panose="02010600030101010101" pitchFamily="2" charset="-122"/>
                <a:ea typeface="宋体" panose="02010600030101010101" pitchFamily="2" charset="-122"/>
              </a:rPr>
              <a:t>1.3.1 </a:t>
            </a:r>
            <a:r>
              <a:rPr lang="zh-CN" altLang="en-US">
                <a:solidFill>
                  <a:srgbClr val="000099"/>
                </a:solidFill>
                <a:latin typeface="宋体" panose="02010600030101010101" pitchFamily="2" charset="-122"/>
                <a:ea typeface="宋体" panose="02010600030101010101" pitchFamily="2" charset="-122"/>
              </a:rPr>
              <a:t>瀑布模型及其变型</a:t>
            </a:r>
          </a:p>
          <a:p>
            <a:pPr marL="355600" indent="-355600" eaLnBrk="1" hangingPunct="1">
              <a:lnSpc>
                <a:spcPct val="150000"/>
              </a:lnSpc>
            </a:pPr>
            <a:r>
              <a:rPr lang="en-US" altLang="zh-CN">
                <a:solidFill>
                  <a:srgbClr val="000099"/>
                </a:solidFill>
                <a:latin typeface="宋体" panose="02010600030101010101" pitchFamily="2" charset="-122"/>
                <a:ea typeface="宋体" panose="02010600030101010101" pitchFamily="2" charset="-122"/>
              </a:rPr>
              <a:t>1.3.2 RUP</a:t>
            </a:r>
            <a:r>
              <a:rPr lang="zh-CN" altLang="en-US">
                <a:solidFill>
                  <a:srgbClr val="000099"/>
                </a:solidFill>
                <a:latin typeface="宋体" panose="02010600030101010101" pitchFamily="2" charset="-122"/>
                <a:ea typeface="宋体" panose="02010600030101010101" pitchFamily="2" charset="-122"/>
              </a:rPr>
              <a:t>过程模型</a:t>
            </a:r>
          </a:p>
        </p:txBody>
      </p:sp>
      <p:sp>
        <p:nvSpPr>
          <p:cNvPr id="51204" name="灯片编号占位符 5">
            <a:extLst>
              <a:ext uri="{FF2B5EF4-FFF2-40B4-BE49-F238E27FC236}">
                <a16:creationId xmlns:a16="http://schemas.microsoft.com/office/drawing/2014/main" id="{484F5EFB-8D2D-408B-8F55-73746400FA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ECDEA76-379F-4F4C-8FBA-5A83918796B3}" type="slidenum">
              <a:rPr altLang="en-US" sz="1400" i="0" smtClean="0">
                <a:solidFill>
                  <a:srgbClr val="3333CC"/>
                </a:solidFill>
                <a:latin typeface="Arial" panose="020B0604020202020204" pitchFamily="34" charset="0"/>
              </a:rPr>
              <a:pPr/>
              <a:t>48</a:t>
            </a:fld>
            <a:endParaRPr lang="zh-CN" altLang="en-US" sz="1400" i="0">
              <a:solidFill>
                <a:srgbClr val="3333CC"/>
              </a:solidFill>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536ADF34-5E11-4748-85CD-8037E4C1EA1A}"/>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1.3.1 </a:t>
            </a:r>
            <a:r>
              <a:rPr lang="zh-CN" altLang="en-US" sz="4000">
                <a:latin typeface="宋体" panose="02010600030101010101" pitchFamily="2" charset="-122"/>
                <a:ea typeface="宋体" panose="02010600030101010101" pitchFamily="2" charset="-122"/>
              </a:rPr>
              <a:t>瀑布模型及其变型</a:t>
            </a:r>
          </a:p>
        </p:txBody>
      </p:sp>
      <p:sp>
        <p:nvSpPr>
          <p:cNvPr id="52227" name="内容占位符 2">
            <a:extLst>
              <a:ext uri="{FF2B5EF4-FFF2-40B4-BE49-F238E27FC236}">
                <a16:creationId xmlns:a16="http://schemas.microsoft.com/office/drawing/2014/main" id="{83E813B3-0C6F-443D-AEF1-731E0D9D3513}"/>
              </a:ext>
            </a:extLst>
          </p:cNvPr>
          <p:cNvSpPr>
            <a:spLocks noGrp="1" noChangeArrowheads="1"/>
          </p:cNvSpPr>
          <p:nvPr>
            <p:ph idx="1"/>
          </p:nvPr>
        </p:nvSpPr>
        <p:spPr/>
        <p:txBody>
          <a:bodyPr/>
          <a:lstStyle/>
          <a:p>
            <a:pPr marL="355600" indent="-355600" eaLnBrk="1" hangingPunct="1">
              <a:lnSpc>
                <a:spcPct val="150000"/>
              </a:lnSpc>
            </a:pPr>
            <a:r>
              <a:rPr lang="en-US" altLang="zh-CN" sz="2400">
                <a:latin typeface="宋体" panose="02010600030101010101" pitchFamily="2" charset="-122"/>
                <a:ea typeface="宋体" panose="02010600030101010101" pitchFamily="2" charset="-122"/>
              </a:rPr>
              <a:t> </a:t>
            </a:r>
            <a:r>
              <a:rPr lang="en-US" altLang="zh-CN" sz="2800">
                <a:solidFill>
                  <a:srgbClr val="000099"/>
                </a:solidFill>
                <a:latin typeface="宋体" panose="02010600030101010101" pitchFamily="2" charset="-122"/>
                <a:ea typeface="宋体" panose="02010600030101010101" pitchFamily="2" charset="-122"/>
              </a:rPr>
              <a:t>1.</a:t>
            </a:r>
            <a:r>
              <a:rPr lang="zh-CN" altLang="en-US" sz="2800">
                <a:solidFill>
                  <a:srgbClr val="000099"/>
                </a:solidFill>
                <a:latin typeface="宋体" panose="02010600030101010101" pitchFamily="2" charset="-122"/>
                <a:ea typeface="宋体" panose="02010600030101010101" pitchFamily="2" charset="-122"/>
              </a:rPr>
              <a:t>软件过程模型</a:t>
            </a:r>
            <a:endParaRPr lang="en-US" altLang="zh-CN" sz="2800">
              <a:solidFill>
                <a:srgbClr val="000099"/>
              </a:solidFill>
              <a:latin typeface="宋体" panose="02010600030101010101" pitchFamily="2" charset="-122"/>
              <a:ea typeface="宋体" panose="02010600030101010101" pitchFamily="2" charset="-122"/>
            </a:endParaRPr>
          </a:p>
          <a:p>
            <a:pPr marL="355600" indent="-355600"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 2.</a:t>
            </a:r>
            <a:r>
              <a:rPr lang="zh-CN" altLang="en-US" sz="2800">
                <a:solidFill>
                  <a:srgbClr val="000099"/>
                </a:solidFill>
                <a:latin typeface="宋体" panose="02010600030101010101" pitchFamily="2" charset="-122"/>
                <a:ea typeface="宋体" panose="02010600030101010101" pitchFamily="2" charset="-122"/>
              </a:rPr>
              <a:t>瀑布模型</a:t>
            </a:r>
            <a:endParaRPr lang="en-US" altLang="zh-CN" sz="2800">
              <a:solidFill>
                <a:srgbClr val="000099"/>
              </a:solidFill>
              <a:latin typeface="宋体" panose="02010600030101010101" pitchFamily="2" charset="-122"/>
              <a:ea typeface="宋体" panose="02010600030101010101" pitchFamily="2" charset="-122"/>
            </a:endParaRPr>
          </a:p>
          <a:p>
            <a:pPr marL="355600" indent="-355600"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 3.</a:t>
            </a:r>
            <a:r>
              <a:rPr lang="zh-CN" altLang="en-US" sz="2800">
                <a:solidFill>
                  <a:srgbClr val="000099"/>
                </a:solidFill>
                <a:latin typeface="宋体" panose="02010600030101010101" pitchFamily="2" charset="-122"/>
                <a:ea typeface="宋体" panose="02010600030101010101" pitchFamily="2" charset="-122"/>
              </a:rPr>
              <a:t>增量过程模型</a:t>
            </a:r>
          </a:p>
          <a:p>
            <a:pPr marL="355600" indent="-355600"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 4.</a:t>
            </a:r>
            <a:r>
              <a:rPr lang="zh-CN" altLang="en-US" sz="2800">
                <a:solidFill>
                  <a:srgbClr val="000099"/>
                </a:solidFill>
                <a:latin typeface="宋体" panose="02010600030101010101" pitchFamily="2" charset="-122"/>
                <a:ea typeface="宋体" panose="02010600030101010101" pitchFamily="2" charset="-122"/>
              </a:rPr>
              <a:t>原型建造模型</a:t>
            </a:r>
          </a:p>
          <a:p>
            <a:pPr marL="355600" indent="-355600"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 5.</a:t>
            </a:r>
            <a:r>
              <a:rPr lang="zh-CN" altLang="en-US" sz="2800">
                <a:solidFill>
                  <a:srgbClr val="000099"/>
                </a:solidFill>
                <a:latin typeface="宋体" panose="02010600030101010101" pitchFamily="2" charset="-122"/>
                <a:ea typeface="宋体" panose="02010600030101010101" pitchFamily="2" charset="-122"/>
              </a:rPr>
              <a:t>螺旋模型</a:t>
            </a:r>
          </a:p>
        </p:txBody>
      </p:sp>
      <p:sp>
        <p:nvSpPr>
          <p:cNvPr id="52228" name="灯片编号占位符 5">
            <a:extLst>
              <a:ext uri="{FF2B5EF4-FFF2-40B4-BE49-F238E27FC236}">
                <a16:creationId xmlns:a16="http://schemas.microsoft.com/office/drawing/2014/main" id="{908615B0-044A-40AE-89FF-89FA7B8AA6B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3764E788-3867-47D2-8631-641AE652A4BA}" type="slidenum">
              <a:rPr altLang="zh-CN" sz="1400" i="0" smtClean="0">
                <a:solidFill>
                  <a:srgbClr val="3333CC"/>
                </a:solidFill>
                <a:latin typeface="Arial" panose="020B0604020202020204" pitchFamily="34" charset="0"/>
              </a:rPr>
              <a:pPr/>
              <a:t>49</a:t>
            </a:fld>
            <a:endParaRPr lang="zh-CN" altLang="zh-CN" sz="1400" i="0">
              <a:solidFill>
                <a:srgbClr val="3333CC"/>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28FCF133-6DE3-4011-A896-BC3D49561B7B}"/>
              </a:ext>
            </a:extLst>
          </p:cNvPr>
          <p:cNvSpPr>
            <a:spLocks noGrp="1" noChangeArrowheads="1"/>
          </p:cNvSpPr>
          <p:nvPr>
            <p:ph type="title"/>
          </p:nvPr>
        </p:nvSpPr>
        <p:spPr/>
        <p:txBody>
          <a:bodyPr/>
          <a:lstStyle/>
          <a:p>
            <a:r>
              <a:rPr lang="zh-CN" altLang="en-US"/>
              <a:t>线上作业环境</a:t>
            </a:r>
          </a:p>
        </p:txBody>
      </p:sp>
      <p:sp>
        <p:nvSpPr>
          <p:cNvPr id="7171" name="内容占位符 2">
            <a:extLst>
              <a:ext uri="{FF2B5EF4-FFF2-40B4-BE49-F238E27FC236}">
                <a16:creationId xmlns:a16="http://schemas.microsoft.com/office/drawing/2014/main" id="{D4CC3BEF-E1E8-4883-A5C3-38EBB2988136}"/>
              </a:ext>
            </a:extLst>
          </p:cNvPr>
          <p:cNvSpPr>
            <a:spLocks noGrp="1" noChangeArrowheads="1"/>
          </p:cNvSpPr>
          <p:nvPr>
            <p:ph idx="1"/>
          </p:nvPr>
        </p:nvSpPr>
        <p:spPr/>
        <p:txBody>
          <a:bodyPr/>
          <a:lstStyle/>
          <a:p>
            <a:r>
              <a:rPr lang="en-US" altLang="zh-CN"/>
              <a:t>Educode</a:t>
            </a:r>
          </a:p>
          <a:p>
            <a:pPr lvl="1"/>
            <a:r>
              <a:rPr lang="zh-CN" altLang="en-US"/>
              <a:t>邀请码 </a:t>
            </a:r>
            <a:r>
              <a:rPr lang="en-US" altLang="zh-CN"/>
              <a:t>B8OC3R</a:t>
            </a:r>
          </a:p>
          <a:p>
            <a:r>
              <a:rPr lang="zh-CN" altLang="en-US"/>
              <a:t>完成线上作业</a:t>
            </a:r>
            <a:endParaRPr lang="en-US" altLang="zh-CN"/>
          </a:p>
          <a:p>
            <a:r>
              <a:rPr lang="en-US" altLang="zh-CN"/>
              <a:t>QQ</a:t>
            </a:r>
            <a:r>
              <a:rPr lang="zh-CN" altLang="en-US"/>
              <a:t>群交流</a:t>
            </a:r>
            <a:endParaRPr lang="en-US" altLang="zh-CN"/>
          </a:p>
          <a:p>
            <a:pPr lvl="1"/>
            <a:r>
              <a:rPr lang="en-US" altLang="zh-CN"/>
              <a:t>414561043</a:t>
            </a:r>
          </a:p>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B916E443-34C0-4570-BAC2-0841CA68BB28}"/>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a:t>
            </a:r>
            <a:r>
              <a:rPr lang="zh-CN" altLang="en-US" sz="4000">
                <a:latin typeface="宋体" panose="02010600030101010101" pitchFamily="2" charset="-122"/>
                <a:ea typeface="宋体" panose="02010600030101010101" pitchFamily="2" charset="-122"/>
              </a:rPr>
              <a:t>软件过程模型</a:t>
            </a:r>
          </a:p>
        </p:txBody>
      </p:sp>
      <p:sp>
        <p:nvSpPr>
          <p:cNvPr id="53251" name="内容占位符 2">
            <a:extLst>
              <a:ext uri="{FF2B5EF4-FFF2-40B4-BE49-F238E27FC236}">
                <a16:creationId xmlns:a16="http://schemas.microsoft.com/office/drawing/2014/main" id="{517B0755-7C48-41CE-BEB1-709EC2D0B808}"/>
              </a:ext>
            </a:extLst>
          </p:cNvPr>
          <p:cNvSpPr>
            <a:spLocks noGrp="1" noChangeArrowheads="1"/>
          </p:cNvSpPr>
          <p:nvPr>
            <p:ph idx="1"/>
          </p:nvPr>
        </p:nvSpPr>
        <p:spPr/>
        <p:txBody>
          <a:bodyPr/>
          <a:lstStyle/>
          <a:p>
            <a:pPr eaLnBrk="1" hangingPunct="1">
              <a:lnSpc>
                <a:spcPct val="150000"/>
              </a:lnSpc>
            </a:pPr>
            <a:r>
              <a:rPr lang="zh-CN" altLang="en-US" sz="2800">
                <a:solidFill>
                  <a:srgbClr val="C00000"/>
                </a:solidFill>
                <a:latin typeface="宋体" panose="02010600030101010101" pitchFamily="2" charset="-122"/>
                <a:ea typeface="宋体" panose="02010600030101010101" pitchFamily="2" charset="-122"/>
              </a:rPr>
              <a:t>软件过程</a:t>
            </a:r>
            <a:r>
              <a:rPr lang="en-US" altLang="zh-CN" sz="2800">
                <a:solidFill>
                  <a:srgbClr val="C00000"/>
                </a:solidFill>
                <a:latin typeface="宋体" panose="02010600030101010101" pitchFamily="2" charset="-122"/>
                <a:ea typeface="宋体" panose="02010600030101010101" pitchFamily="2" charset="-122"/>
              </a:rPr>
              <a:t>(process)</a:t>
            </a:r>
          </a:p>
          <a:p>
            <a:pPr eaLnBrk="1" hangingPunct="1">
              <a:lnSpc>
                <a:spcPct val="150000"/>
              </a:lnSpc>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描述、开发、维护软件制品，创建、管理和支持软件项目的一系列活动。</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800">
                <a:solidFill>
                  <a:srgbClr val="C00000"/>
                </a:solidFill>
                <a:latin typeface="宋体" panose="02010600030101010101" pitchFamily="2" charset="-122"/>
                <a:ea typeface="宋体" panose="02010600030101010101" pitchFamily="2" charset="-122"/>
              </a:rPr>
              <a:t>软件过程模型</a:t>
            </a:r>
            <a:endParaRPr lang="en-US" altLang="zh-CN" sz="2800">
              <a:solidFill>
                <a:srgbClr val="C00000"/>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对软件开发过程的结构和属性进行抽象。</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软件过程模型定义了软件开发活动，给出了它们之间的逻辑关系，为软件工程管理提供里程碑和进度表；为软件开发提供框架和方法。</a:t>
            </a:r>
          </a:p>
        </p:txBody>
      </p:sp>
      <p:sp>
        <p:nvSpPr>
          <p:cNvPr id="53252" name="灯片编号占位符 5">
            <a:extLst>
              <a:ext uri="{FF2B5EF4-FFF2-40B4-BE49-F238E27FC236}">
                <a16:creationId xmlns:a16="http://schemas.microsoft.com/office/drawing/2014/main" id="{ECFADC87-0A20-4396-BFF7-72261D8824C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3CBDC13-AABA-42EC-84B3-0218A5419AE6}" type="slidenum">
              <a:rPr altLang="en-US" sz="1400" i="0" smtClean="0">
                <a:solidFill>
                  <a:srgbClr val="3333CC"/>
                </a:solidFill>
                <a:latin typeface="Arial" panose="020B0604020202020204" pitchFamily="34" charset="0"/>
              </a:rPr>
              <a:pPr/>
              <a:t>50</a:t>
            </a:fld>
            <a:endParaRPr lang="zh-CN" altLang="en-US" sz="1400" i="0">
              <a:solidFill>
                <a:srgbClr val="3333CC"/>
              </a:solidFill>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870DEFB4-7AF3-4EE0-A043-C071D6BC5ECD}"/>
              </a:ext>
            </a:extLst>
          </p:cNvPr>
          <p:cNvSpPr>
            <a:spLocks noGrp="1" noChangeArrowheads="1"/>
          </p:cNvSpPr>
          <p:nvPr>
            <p:ph type="title"/>
          </p:nvPr>
        </p:nvSpPr>
        <p:spPr>
          <a:xfrm>
            <a:off x="457200" y="142875"/>
            <a:ext cx="6096000" cy="714375"/>
          </a:xfrm>
        </p:spPr>
        <p:txBody>
          <a:bodyPr/>
          <a:lstStyle/>
          <a:p>
            <a:pPr eaLnBrk="1" hangingPunct="1"/>
            <a:r>
              <a:rPr lang="en-US" altLang="zh-CN" sz="3600">
                <a:solidFill>
                  <a:srgbClr val="C00000"/>
                </a:solidFill>
                <a:latin typeface="宋体" panose="02010600030101010101" pitchFamily="2" charset="-122"/>
                <a:ea typeface="宋体" panose="02010600030101010101" pitchFamily="2" charset="-122"/>
              </a:rPr>
              <a:t>2. </a:t>
            </a:r>
            <a:r>
              <a:rPr lang="zh-CN" altLang="en-US" sz="3600">
                <a:solidFill>
                  <a:srgbClr val="C00000"/>
                </a:solidFill>
                <a:latin typeface="宋体" panose="02010600030101010101" pitchFamily="2" charset="-122"/>
                <a:ea typeface="宋体" panose="02010600030101010101" pitchFamily="2" charset="-122"/>
              </a:rPr>
              <a:t>瀑布模型</a:t>
            </a:r>
          </a:p>
        </p:txBody>
      </p:sp>
      <p:sp>
        <p:nvSpPr>
          <p:cNvPr id="54275" name="内容占位符 8">
            <a:extLst>
              <a:ext uri="{FF2B5EF4-FFF2-40B4-BE49-F238E27FC236}">
                <a16:creationId xmlns:a16="http://schemas.microsoft.com/office/drawing/2014/main" id="{F388AB6D-9E66-48B8-A110-8AAE7A59E7D0}"/>
              </a:ext>
            </a:extLst>
          </p:cNvPr>
          <p:cNvSpPr>
            <a:spLocks noGrp="1" noChangeArrowheads="1"/>
          </p:cNvSpPr>
          <p:nvPr>
            <p:ph sz="half" idx="1"/>
          </p:nvPr>
        </p:nvSpPr>
        <p:spPr>
          <a:xfrm>
            <a:off x="228600" y="1143000"/>
            <a:ext cx="6172200" cy="5286375"/>
          </a:xfrm>
        </p:spPr>
        <p:txBody>
          <a:bodyPr/>
          <a:lstStyle/>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瀑布模型</a:t>
            </a:r>
            <a:r>
              <a:rPr lang="en-US" altLang="zh-CN" sz="2400">
                <a:solidFill>
                  <a:srgbClr val="000099"/>
                </a:solidFill>
                <a:latin typeface="宋体" panose="02010600030101010101" pitchFamily="2" charset="-122"/>
                <a:ea typeface="宋体" panose="02010600030101010101" pitchFamily="2" charset="-122"/>
              </a:rPr>
              <a:t>(waterfall model)</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软件生存周期模型，是</a:t>
            </a:r>
            <a:r>
              <a:rPr lang="en-US" altLang="zh-CN" sz="2400">
                <a:solidFill>
                  <a:srgbClr val="000099"/>
                </a:solidFill>
                <a:latin typeface="宋体" panose="02010600030101010101" pitchFamily="2" charset="-122"/>
                <a:ea typeface="宋体" panose="02010600030101010101" pitchFamily="2" charset="-122"/>
              </a:rPr>
              <a:t>W.Royce</a:t>
            </a:r>
            <a:r>
              <a:rPr lang="zh-CN" altLang="en-US" sz="2400">
                <a:solidFill>
                  <a:srgbClr val="000099"/>
                </a:solidFill>
                <a:latin typeface="宋体" panose="02010600030101010101" pitchFamily="2" charset="-122"/>
                <a:ea typeface="宋体" panose="02010600030101010101" pitchFamily="2" charset="-122"/>
              </a:rPr>
              <a:t>在</a:t>
            </a:r>
            <a:r>
              <a:rPr lang="en-US" altLang="zh-CN" sz="2400">
                <a:solidFill>
                  <a:srgbClr val="000099"/>
                </a:solidFill>
                <a:latin typeface="宋体" panose="02010600030101010101" pitchFamily="2" charset="-122"/>
                <a:ea typeface="宋体" panose="02010600030101010101" pitchFamily="2" charset="-122"/>
              </a:rPr>
              <a:t>1970</a:t>
            </a:r>
            <a:r>
              <a:rPr lang="zh-CN" altLang="en-US" sz="2400">
                <a:solidFill>
                  <a:srgbClr val="000099"/>
                </a:solidFill>
                <a:latin typeface="宋体" panose="02010600030101010101" pitchFamily="2" charset="-122"/>
                <a:ea typeface="宋体" panose="02010600030101010101" pitchFamily="2" charset="-122"/>
              </a:rPr>
              <a:t>年首先提出的。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瀑布模型的软件开发过程分解基于软件生存周期的阶段划分。</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瀑布模型按照各阶段的目标和任务逐步开发，直至通过确认测试，向用户交付最终软件制品为止。</a:t>
            </a:r>
            <a:endParaRPr lang="en-US" altLang="zh-CN" sz="2400">
              <a:solidFill>
                <a:srgbClr val="000099"/>
              </a:solidFill>
              <a:latin typeface="宋体" panose="02010600030101010101" pitchFamily="2" charset="-122"/>
              <a:ea typeface="宋体" panose="02010600030101010101" pitchFamily="2" charset="-122"/>
            </a:endParaRPr>
          </a:p>
        </p:txBody>
      </p:sp>
      <p:sp>
        <p:nvSpPr>
          <p:cNvPr id="54276" name="灯片编号占位符 5">
            <a:extLst>
              <a:ext uri="{FF2B5EF4-FFF2-40B4-BE49-F238E27FC236}">
                <a16:creationId xmlns:a16="http://schemas.microsoft.com/office/drawing/2014/main" id="{1C3572D6-D0B2-4B1D-937E-7494B284CC7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31E8979-6A6C-433C-9A3B-BCEB2749BC9B}" type="slidenum">
              <a:rPr altLang="en-US" sz="1400" i="0" smtClean="0">
                <a:solidFill>
                  <a:srgbClr val="3333CC"/>
                </a:solidFill>
                <a:latin typeface="Arial" panose="020B0604020202020204" pitchFamily="34" charset="0"/>
              </a:rPr>
              <a:pPr/>
              <a:t>51</a:t>
            </a:fld>
            <a:endParaRPr lang="zh-CN" altLang="en-US" sz="1400" i="0">
              <a:solidFill>
                <a:srgbClr val="3333CC"/>
              </a:solidFill>
              <a:latin typeface="Arial" panose="020B0604020202020204" pitchFamily="34" charset="0"/>
            </a:endParaRPr>
          </a:p>
        </p:txBody>
      </p:sp>
      <p:sp>
        <p:nvSpPr>
          <p:cNvPr id="54277" name="Rectangle 2">
            <a:extLst>
              <a:ext uri="{FF2B5EF4-FFF2-40B4-BE49-F238E27FC236}">
                <a16:creationId xmlns:a16="http://schemas.microsoft.com/office/drawing/2014/main" id="{40E31BA1-81A8-438C-A272-51728568DB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54278" name="Picture 3">
            <a:extLst>
              <a:ext uri="{FF2B5EF4-FFF2-40B4-BE49-F238E27FC236}">
                <a16:creationId xmlns:a16="http://schemas.microsoft.com/office/drawing/2014/main" id="{1F147820-61F1-4933-BC92-CBD16E735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066800"/>
            <a:ext cx="25908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35303614-9956-481F-B6A4-DEEA0589A494}"/>
              </a:ext>
            </a:extLst>
          </p:cNvPr>
          <p:cNvSpPr>
            <a:spLocks noGrp="1" noChangeArrowheads="1"/>
          </p:cNvSpPr>
          <p:nvPr>
            <p:ph type="title"/>
          </p:nvPr>
        </p:nvSpPr>
        <p:spPr>
          <a:xfrm>
            <a:off x="0" y="142875"/>
            <a:ext cx="9144000" cy="847725"/>
          </a:xfrm>
        </p:spPr>
        <p:txBody>
          <a:bodyPr/>
          <a:lstStyle/>
          <a:p>
            <a:pPr eaLnBrk="1" hangingPunct="1"/>
            <a:r>
              <a:rPr lang="zh-CN" altLang="en-US" sz="3200">
                <a:latin typeface="宋体" panose="02010600030101010101" pitchFamily="2" charset="-122"/>
                <a:ea typeface="宋体" panose="02010600030101010101" pitchFamily="2" charset="-122"/>
              </a:rPr>
              <a:t>瀑布模型的软件开发过程和生成的软件制品</a:t>
            </a:r>
          </a:p>
        </p:txBody>
      </p:sp>
      <p:sp>
        <p:nvSpPr>
          <p:cNvPr id="55299" name="灯片编号占位符 5">
            <a:extLst>
              <a:ext uri="{FF2B5EF4-FFF2-40B4-BE49-F238E27FC236}">
                <a16:creationId xmlns:a16="http://schemas.microsoft.com/office/drawing/2014/main" id="{15B9C6A3-2747-4A71-B169-3C2295A49A7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1F09480F-C19F-4527-A356-89012DA9EA94}" type="slidenum">
              <a:rPr altLang="en-US" sz="1400" i="0" smtClean="0">
                <a:solidFill>
                  <a:srgbClr val="3333CC"/>
                </a:solidFill>
                <a:latin typeface="Arial" panose="020B0604020202020204" pitchFamily="34" charset="0"/>
              </a:rPr>
              <a:pPr/>
              <a:t>52</a:t>
            </a:fld>
            <a:endParaRPr lang="zh-CN" altLang="en-US" sz="1400" i="0">
              <a:solidFill>
                <a:srgbClr val="3333CC"/>
              </a:solidFill>
              <a:latin typeface="Arial" panose="020B0604020202020204" pitchFamily="34" charset="0"/>
            </a:endParaRPr>
          </a:p>
        </p:txBody>
      </p:sp>
      <p:sp>
        <p:nvSpPr>
          <p:cNvPr id="55300" name="Rectangle 2">
            <a:extLst>
              <a:ext uri="{FF2B5EF4-FFF2-40B4-BE49-F238E27FC236}">
                <a16:creationId xmlns:a16="http://schemas.microsoft.com/office/drawing/2014/main" id="{AAD7BF72-97E5-4CD9-BAD5-3B29CB65356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55301" name="Picture 1">
            <a:extLst>
              <a:ext uri="{FF2B5EF4-FFF2-40B4-BE49-F238E27FC236}">
                <a16:creationId xmlns:a16="http://schemas.microsoft.com/office/drawing/2014/main" id="{5830DD3C-835F-4C6C-A6B8-7C5074CB8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39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6">
            <a:extLst>
              <a:ext uri="{FF2B5EF4-FFF2-40B4-BE49-F238E27FC236}">
                <a16:creationId xmlns:a16="http://schemas.microsoft.com/office/drawing/2014/main" id="{C7D21D4C-237F-456F-BAEC-E29FDD41929B}"/>
              </a:ext>
            </a:extLst>
          </p:cNvPr>
          <p:cNvSpPr>
            <a:spLocks noGrp="1" noChangeArrowheads="1"/>
          </p:cNvSpPr>
          <p:nvPr>
            <p:ph type="title"/>
          </p:nvPr>
        </p:nvSpPr>
        <p:spPr>
          <a:xfrm>
            <a:off x="457200" y="142875"/>
            <a:ext cx="4876800" cy="785813"/>
          </a:xfrm>
        </p:spPr>
        <p:txBody>
          <a:bodyPr/>
          <a:lstStyle/>
          <a:p>
            <a:pPr eaLnBrk="1" hangingPunct="1"/>
            <a:r>
              <a:rPr lang="zh-CN" altLang="en-US" sz="3600">
                <a:solidFill>
                  <a:srgbClr val="C00000"/>
                </a:solidFill>
                <a:latin typeface="宋体" panose="02010600030101010101" pitchFamily="2" charset="-122"/>
                <a:ea typeface="宋体" panose="02010600030101010101" pitchFamily="2" charset="-122"/>
              </a:rPr>
              <a:t>带反馈的瀑布模型</a:t>
            </a:r>
          </a:p>
        </p:txBody>
      </p:sp>
      <p:sp>
        <p:nvSpPr>
          <p:cNvPr id="56323" name="内容占位符 2">
            <a:extLst>
              <a:ext uri="{FF2B5EF4-FFF2-40B4-BE49-F238E27FC236}">
                <a16:creationId xmlns:a16="http://schemas.microsoft.com/office/drawing/2014/main" id="{6B781375-29C7-4F30-AD2D-CC991222DF30}"/>
              </a:ext>
            </a:extLst>
          </p:cNvPr>
          <p:cNvSpPr>
            <a:spLocks noGrp="1" noChangeArrowheads="1"/>
          </p:cNvSpPr>
          <p:nvPr>
            <p:ph sz="half" idx="1"/>
          </p:nvPr>
        </p:nvSpPr>
        <p:spPr>
          <a:xfrm>
            <a:off x="152400" y="1295400"/>
            <a:ext cx="3276600" cy="5029200"/>
          </a:xfrm>
        </p:spPr>
        <p:txBody>
          <a:bodyPr/>
          <a:lstStyle/>
          <a:p>
            <a:pPr eaLnBrk="1" hangingPunct="1"/>
            <a:r>
              <a:rPr lang="zh-CN" altLang="en-US" sz="2400">
                <a:latin typeface="宋体" panose="02010600030101010101" pitchFamily="2" charset="-122"/>
                <a:ea typeface="宋体" panose="02010600030101010101" pitchFamily="2" charset="-122"/>
              </a:rPr>
              <a:t>实践中，对某一阶段软件制品的评审会经常发现缺陷和疏漏，这时不得不暂停这一阶段的活动，反馈到前面的有关阶段修正缺陷、增补疏漏，然后再重复前面的工作，直至该阶段通过评审后再进入下一阶段。</a:t>
            </a:r>
            <a:endParaRPr lang="en-US" altLang="zh-CN" sz="2400">
              <a:latin typeface="宋体" panose="02010600030101010101" pitchFamily="2" charset="-122"/>
              <a:ea typeface="宋体" panose="02010600030101010101" pitchFamily="2" charset="-122"/>
            </a:endParaRPr>
          </a:p>
        </p:txBody>
      </p:sp>
      <p:sp>
        <p:nvSpPr>
          <p:cNvPr id="56324" name="灯片编号占位符 5">
            <a:extLst>
              <a:ext uri="{FF2B5EF4-FFF2-40B4-BE49-F238E27FC236}">
                <a16:creationId xmlns:a16="http://schemas.microsoft.com/office/drawing/2014/main" id="{578BBB3C-B1F7-4DC2-A656-D3AB04965F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398F5C5-4EE3-4DCB-B2FF-0E7E35F7FE6F}" type="slidenum">
              <a:rPr altLang="en-US" sz="1400" i="0" smtClean="0">
                <a:solidFill>
                  <a:srgbClr val="3333CC"/>
                </a:solidFill>
                <a:latin typeface="Arial" panose="020B0604020202020204" pitchFamily="34" charset="0"/>
              </a:rPr>
              <a:pPr/>
              <a:t>53</a:t>
            </a:fld>
            <a:endParaRPr lang="zh-CN" altLang="en-US" sz="1400" i="0">
              <a:solidFill>
                <a:srgbClr val="3333CC"/>
              </a:solidFill>
              <a:latin typeface="Arial" panose="020B0604020202020204" pitchFamily="34" charset="0"/>
            </a:endParaRPr>
          </a:p>
        </p:txBody>
      </p:sp>
      <p:sp>
        <p:nvSpPr>
          <p:cNvPr id="56325" name="Rectangle 2">
            <a:extLst>
              <a:ext uri="{FF2B5EF4-FFF2-40B4-BE49-F238E27FC236}">
                <a16:creationId xmlns:a16="http://schemas.microsoft.com/office/drawing/2014/main" id="{53C9E541-6473-4B51-A9C6-242EA7BAA3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56326" name="Picture 2">
            <a:extLst>
              <a:ext uri="{FF2B5EF4-FFF2-40B4-BE49-F238E27FC236}">
                <a16:creationId xmlns:a16="http://schemas.microsoft.com/office/drawing/2014/main" id="{78B05D41-D414-44CF-81D1-799149E60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066800"/>
            <a:ext cx="533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6">
            <a:extLst>
              <a:ext uri="{FF2B5EF4-FFF2-40B4-BE49-F238E27FC236}">
                <a16:creationId xmlns:a16="http://schemas.microsoft.com/office/drawing/2014/main" id="{2F85726F-EB37-4575-8FBD-F441C035E5B0}"/>
              </a:ext>
            </a:extLst>
          </p:cNvPr>
          <p:cNvSpPr>
            <a:spLocks noGrp="1" noChangeArrowheads="1"/>
          </p:cNvSpPr>
          <p:nvPr>
            <p:ph type="title"/>
          </p:nvPr>
        </p:nvSpPr>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V</a:t>
            </a:r>
            <a:r>
              <a:rPr lang="zh-CN" altLang="en-US" sz="4000">
                <a:solidFill>
                  <a:srgbClr val="C00000"/>
                </a:solidFill>
                <a:latin typeface="宋体" panose="02010600030101010101" pitchFamily="2" charset="-122"/>
                <a:ea typeface="宋体" panose="02010600030101010101" pitchFamily="2" charset="-122"/>
              </a:rPr>
              <a:t>字型瀑布模型</a:t>
            </a:r>
          </a:p>
        </p:txBody>
      </p:sp>
      <p:sp>
        <p:nvSpPr>
          <p:cNvPr id="57347" name="内容占位符 2">
            <a:extLst>
              <a:ext uri="{FF2B5EF4-FFF2-40B4-BE49-F238E27FC236}">
                <a16:creationId xmlns:a16="http://schemas.microsoft.com/office/drawing/2014/main" id="{FBFC57E5-63B0-4FF3-9C14-AA22DD206025}"/>
              </a:ext>
            </a:extLst>
          </p:cNvPr>
          <p:cNvSpPr>
            <a:spLocks noGrp="1" noChangeArrowheads="1"/>
          </p:cNvSpPr>
          <p:nvPr>
            <p:ph sz="half" idx="1"/>
          </p:nvPr>
        </p:nvSpPr>
        <p:spPr>
          <a:xfrm>
            <a:off x="152400" y="1357313"/>
            <a:ext cx="2133600" cy="4768850"/>
          </a:xfrm>
        </p:spPr>
        <p:txBody>
          <a:bodyPr/>
          <a:lstStyle/>
          <a:p>
            <a:pPr eaLnBrk="1" hangingPunct="1"/>
            <a:r>
              <a:rPr lang="zh-CN" altLang="en-US" sz="2400">
                <a:latin typeface="宋体" panose="02010600030101010101" pitchFamily="2" charset="-122"/>
                <a:ea typeface="宋体" panose="02010600030101010101" pitchFamily="2" charset="-122"/>
              </a:rPr>
              <a:t>加强软件质量保证活动</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建立软件分析、设计过程与软件测试过程的一一对应关系</a:t>
            </a:r>
            <a:endParaRPr lang="en-US" altLang="zh-CN" sz="2400">
              <a:solidFill>
                <a:srgbClr val="C00000"/>
              </a:solidFill>
              <a:latin typeface="宋体" panose="02010600030101010101" pitchFamily="2" charset="-122"/>
              <a:ea typeface="宋体" panose="02010600030101010101" pitchFamily="2" charset="-122"/>
            </a:endParaRPr>
          </a:p>
        </p:txBody>
      </p:sp>
      <p:sp>
        <p:nvSpPr>
          <p:cNvPr id="57348" name="灯片编号占位符 5">
            <a:extLst>
              <a:ext uri="{FF2B5EF4-FFF2-40B4-BE49-F238E27FC236}">
                <a16:creationId xmlns:a16="http://schemas.microsoft.com/office/drawing/2014/main" id="{895985FE-7CFD-406B-8997-DAAB0B7A41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0B923294-9B2C-46D0-B65B-1574409EA52A}" type="slidenum">
              <a:rPr altLang="en-US" sz="1400" i="0" smtClean="0">
                <a:solidFill>
                  <a:srgbClr val="3333CC"/>
                </a:solidFill>
                <a:latin typeface="Arial" panose="020B0604020202020204" pitchFamily="34" charset="0"/>
              </a:rPr>
              <a:pPr/>
              <a:t>54</a:t>
            </a:fld>
            <a:endParaRPr lang="zh-CN" altLang="en-US" sz="1400" i="0">
              <a:solidFill>
                <a:srgbClr val="3333CC"/>
              </a:solidFill>
              <a:latin typeface="Arial" panose="020B0604020202020204" pitchFamily="34" charset="0"/>
            </a:endParaRPr>
          </a:p>
        </p:txBody>
      </p:sp>
      <p:sp>
        <p:nvSpPr>
          <p:cNvPr id="57349" name="Rectangle 2">
            <a:extLst>
              <a:ext uri="{FF2B5EF4-FFF2-40B4-BE49-F238E27FC236}">
                <a16:creationId xmlns:a16="http://schemas.microsoft.com/office/drawing/2014/main" id="{5204E44E-EE67-4E29-85E7-DE3BE3E2AA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57350" name="Picture 2">
            <a:extLst>
              <a:ext uri="{FF2B5EF4-FFF2-40B4-BE49-F238E27FC236}">
                <a16:creationId xmlns:a16="http://schemas.microsoft.com/office/drawing/2014/main" id="{8B06464E-0E18-49D8-873F-C67FE0CBD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67056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E6C0BB1D-EACC-46F8-9716-EE7CFAAAE5DE}"/>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瀑布模型</a:t>
            </a:r>
          </a:p>
        </p:txBody>
      </p:sp>
      <p:sp>
        <p:nvSpPr>
          <p:cNvPr id="58371" name="内容占位符 2">
            <a:extLst>
              <a:ext uri="{FF2B5EF4-FFF2-40B4-BE49-F238E27FC236}">
                <a16:creationId xmlns:a16="http://schemas.microsoft.com/office/drawing/2014/main" id="{D78DB796-66E9-435C-B5DE-721D34B8E690}"/>
              </a:ext>
            </a:extLst>
          </p:cNvPr>
          <p:cNvSpPr>
            <a:spLocks noGrp="1" noChangeArrowheads="1"/>
          </p:cNvSpPr>
          <p:nvPr>
            <p:ph idx="1"/>
          </p:nvPr>
        </p:nvSpPr>
        <p:spPr/>
        <p:txBody>
          <a:bodyPr/>
          <a:lstStyle/>
          <a:p>
            <a:pPr eaLnBrk="1" hangingPunct="1"/>
            <a:r>
              <a:rPr lang="en-US" altLang="zh-CN" sz="2400">
                <a:latin typeface="宋体" panose="02010600030101010101" pitchFamily="2" charset="-122"/>
                <a:ea typeface="宋体" panose="02010600030101010101" pitchFamily="2" charset="-122"/>
              </a:rPr>
              <a:t>1970</a:t>
            </a:r>
            <a:r>
              <a:rPr lang="zh-CN" altLang="en-US" sz="2400">
                <a:latin typeface="宋体" panose="02010600030101010101" pitchFamily="2" charset="-122"/>
                <a:ea typeface="宋体" panose="02010600030101010101" pitchFamily="2" charset="-122"/>
              </a:rPr>
              <a:t>年代采用瀑布模型和结构化的过程描述语言开发了一批软件制品，缓解了软件危机。</a:t>
            </a:r>
          </a:p>
          <a:p>
            <a:pPr eaLnBrk="1" hangingPunct="1"/>
            <a:r>
              <a:rPr lang="zh-CN" altLang="en-US" sz="2400">
                <a:latin typeface="宋体" panose="02010600030101010101" pitchFamily="2" charset="-122"/>
                <a:ea typeface="宋体" panose="02010600030101010101" pitchFamily="2" charset="-122"/>
              </a:rPr>
              <a:t>人们对瀑布模型的软件需求、软件设计、软件编码、软件测试、软件质量保证、软件项目管理等多个子领域进行研究和实践。</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在此基础上，提出有效的软件开发方法、软件项目的管理方法、制定各种标准、研制各种工具等，为软件工程的发展奠定了基础。</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瀑布模型适应单主机计算模式下的软件开发过程，是软件工程技术开发和项目管理的基础。</a:t>
            </a:r>
            <a:endParaRPr lang="en-US" altLang="zh-CN" sz="2400">
              <a:latin typeface="宋体" panose="02010600030101010101" pitchFamily="2" charset="-122"/>
              <a:ea typeface="宋体" panose="02010600030101010101" pitchFamily="2" charset="-122"/>
            </a:endParaRPr>
          </a:p>
        </p:txBody>
      </p:sp>
      <p:sp>
        <p:nvSpPr>
          <p:cNvPr id="58372" name="灯片编号占位符 5">
            <a:extLst>
              <a:ext uri="{FF2B5EF4-FFF2-40B4-BE49-F238E27FC236}">
                <a16:creationId xmlns:a16="http://schemas.microsoft.com/office/drawing/2014/main" id="{8B2B3904-1770-4411-8ABA-58F07D1A50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7E828B8-19B9-4E6C-91E6-976FD54EDCCF}" type="slidenum">
              <a:rPr altLang="en-US" sz="1400" i="0" smtClean="0">
                <a:solidFill>
                  <a:srgbClr val="3333CC"/>
                </a:solidFill>
                <a:latin typeface="Arial" panose="020B0604020202020204" pitchFamily="34" charset="0"/>
              </a:rPr>
              <a:pPr/>
              <a:t>55</a:t>
            </a:fld>
            <a:endParaRPr lang="zh-CN" altLang="en-US" sz="1400" i="0">
              <a:solidFill>
                <a:srgbClr val="3333CC"/>
              </a:solidFill>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96FFC2B5-CF7C-4769-B043-4E1C5EF68E60}"/>
              </a:ext>
            </a:extLst>
          </p:cNvPr>
          <p:cNvSpPr>
            <a:spLocks noGrp="1" noChangeArrowheads="1"/>
          </p:cNvSpPr>
          <p:nvPr>
            <p:ph type="title"/>
          </p:nvPr>
        </p:nvSpPr>
        <p:spPr>
          <a:xfrm>
            <a:off x="457200" y="0"/>
            <a:ext cx="8229600" cy="1071563"/>
          </a:xfrm>
        </p:spPr>
        <p:txBody>
          <a:bodyPr/>
          <a:lstStyle/>
          <a:p>
            <a:pPr eaLnBrk="1" hangingPunct="1"/>
            <a:r>
              <a:rPr lang="zh-CN" altLang="en-US" sz="4000">
                <a:latin typeface="宋体" panose="02010600030101010101" pitchFamily="2" charset="-122"/>
                <a:ea typeface="宋体" panose="02010600030101010101" pitchFamily="2" charset="-122"/>
              </a:rPr>
              <a:t>瀑布模型的缺点</a:t>
            </a:r>
          </a:p>
        </p:txBody>
      </p:sp>
      <p:sp>
        <p:nvSpPr>
          <p:cNvPr id="59395" name="内容占位符 2">
            <a:extLst>
              <a:ext uri="{FF2B5EF4-FFF2-40B4-BE49-F238E27FC236}">
                <a16:creationId xmlns:a16="http://schemas.microsoft.com/office/drawing/2014/main" id="{31C53EA3-C357-47EF-B598-33F3BFC9F5CE}"/>
              </a:ext>
            </a:extLst>
          </p:cNvPr>
          <p:cNvSpPr>
            <a:spLocks noGrp="1" noChangeArrowheads="1"/>
          </p:cNvSpPr>
          <p:nvPr>
            <p:ph idx="1"/>
          </p:nvPr>
        </p:nvSpPr>
        <p:spPr>
          <a:xfrm>
            <a:off x="228600" y="1066800"/>
            <a:ext cx="8763000" cy="5362575"/>
          </a:xfrm>
        </p:spPr>
        <p:txBody>
          <a:bodyPr/>
          <a:lstStyle/>
          <a:p>
            <a:pPr eaLnBrk="1" hangingPunct="1">
              <a:lnSpc>
                <a:spcPct val="150000"/>
              </a:lnSpc>
            </a:pPr>
            <a:r>
              <a:rPr lang="zh-CN" altLang="en-US" sz="2400">
                <a:latin typeface="宋体" panose="02010600030101010101" pitchFamily="2" charset="-122"/>
                <a:ea typeface="宋体" panose="02010600030101010101" pitchFamily="2" charset="-122"/>
              </a:rPr>
              <a:t>①软件需求确定后才能进行开发，多数场合给出大型软件项目的全部需求是困难的，甚至是不现实的；</a:t>
            </a:r>
          </a:p>
          <a:p>
            <a:pPr eaLnBrk="1" hangingPunct="1">
              <a:lnSpc>
                <a:spcPct val="150000"/>
              </a:lnSpc>
            </a:pPr>
            <a:r>
              <a:rPr lang="zh-CN" altLang="en-US" sz="2400">
                <a:latin typeface="宋体" panose="02010600030101010101" pitchFamily="2" charset="-122"/>
                <a:ea typeface="宋体" panose="02010600030101010101" pitchFamily="2" charset="-122"/>
              </a:rPr>
              <a:t>②需求确定后，要等相当长的时间才能得到软件的最初版本，如果用户提出比较大的修改意见，将会蒙受巨大的人力、财力和时间损失；</a:t>
            </a:r>
          </a:p>
          <a:p>
            <a:pPr eaLnBrk="1" hangingPunct="1">
              <a:lnSpc>
                <a:spcPct val="150000"/>
              </a:lnSpc>
            </a:pPr>
            <a:r>
              <a:rPr lang="zh-CN" altLang="en-US" sz="2400">
                <a:latin typeface="宋体" panose="02010600030101010101" pitchFamily="2" charset="-122"/>
                <a:ea typeface="宋体" panose="02010600030101010101" pitchFamily="2" charset="-122"/>
              </a:rPr>
              <a:t>③瀑布模型“上游”出现“过失</a:t>
            </a:r>
            <a:r>
              <a:rPr lang="en-US" altLang="zh-CN" sz="2400">
                <a:latin typeface="宋体" panose="02010600030101010101" pitchFamily="2" charset="-122"/>
                <a:ea typeface="宋体" panose="02010600030101010101" pitchFamily="2" charset="-122"/>
              </a:rPr>
              <a:t>” (mistake)</a:t>
            </a:r>
            <a:r>
              <a:rPr lang="zh-CN" altLang="en-US" sz="2400">
                <a:latin typeface="宋体" panose="02010600030101010101" pitchFamily="2" charset="-122"/>
                <a:ea typeface="宋体" panose="02010600030101010101" pitchFamily="2" charset="-122"/>
              </a:rPr>
              <a:t>会为软件制品带来“缺陷</a:t>
            </a:r>
            <a:r>
              <a:rPr lang="en-US" altLang="zh-CN" sz="2400">
                <a:latin typeface="宋体" panose="02010600030101010101" pitchFamily="2" charset="-122"/>
                <a:ea typeface="宋体" panose="02010600030101010101" pitchFamily="2" charset="-122"/>
              </a:rPr>
              <a:t>”(fault)</a:t>
            </a:r>
            <a:r>
              <a:rPr lang="zh-CN" altLang="en-US" sz="2400">
                <a:latin typeface="宋体" panose="02010600030101010101" pitchFamily="2" charset="-122"/>
                <a:ea typeface="宋体" panose="02010600030101010101" pitchFamily="2" charset="-122"/>
              </a:rPr>
              <a:t>并潜伏在软件制品中，缺陷会误导“下游”的开发活动，若未被发现，则软件运行时会造成系统“故障” </a:t>
            </a:r>
            <a:r>
              <a:rPr lang="en-US" altLang="zh-CN" sz="2400">
                <a:latin typeface="宋体" panose="02010600030101010101" pitchFamily="2" charset="-122"/>
                <a:ea typeface="宋体" panose="02010600030101010101" pitchFamily="2" charset="-122"/>
              </a:rPr>
              <a:t>(failure)</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59396" name="灯片编号占位符 5">
            <a:extLst>
              <a:ext uri="{FF2B5EF4-FFF2-40B4-BE49-F238E27FC236}">
                <a16:creationId xmlns:a16="http://schemas.microsoft.com/office/drawing/2014/main" id="{34A36199-93CC-4031-A915-75D237CEA3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6D55AA5-A6AE-40B3-A5E4-4B653CB9A323}" type="slidenum">
              <a:rPr altLang="en-US" sz="1400" i="0" smtClean="0">
                <a:solidFill>
                  <a:srgbClr val="3333CC"/>
                </a:solidFill>
                <a:latin typeface="Arial" panose="020B0604020202020204" pitchFamily="34" charset="0"/>
              </a:rPr>
              <a:pPr/>
              <a:t>56</a:t>
            </a:fld>
            <a:endParaRPr lang="zh-CN" altLang="en-US" sz="1400" i="0">
              <a:solidFill>
                <a:srgbClr val="3333CC"/>
              </a:solidFill>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8607D48A-4A85-4B7C-94D9-8BF5D57397FB}"/>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使用瀑布模型的注意事项</a:t>
            </a:r>
          </a:p>
        </p:txBody>
      </p:sp>
      <p:sp>
        <p:nvSpPr>
          <p:cNvPr id="60419" name="内容占位符 2">
            <a:extLst>
              <a:ext uri="{FF2B5EF4-FFF2-40B4-BE49-F238E27FC236}">
                <a16:creationId xmlns:a16="http://schemas.microsoft.com/office/drawing/2014/main" id="{A63B66D5-CBBE-46EC-82D7-09848B1BBB6D}"/>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①开发的软件规模不宜过大</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需求明确后再施工；</a:t>
            </a: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②每个阶段的结果要及时评审和测试，发现问题处理后再开始下一阶段工作；</a:t>
            </a: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③开发周期尽量短，尽快给用户用，得到反馈意见；</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实践中，很多物理系统中的实时软件，或大型软件系统的某些部分已经过严格的可行性论证和仿真实验，需求非常明确，有些还能用严格的数学物理模型描述。</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这样的软件过程就可以采用带反馈的瀑布模型或</a:t>
            </a:r>
            <a:r>
              <a:rPr lang="en-US" altLang="zh-CN" sz="2400">
                <a:latin typeface="宋体" panose="02010600030101010101" pitchFamily="2" charset="-122"/>
                <a:ea typeface="宋体" panose="02010600030101010101" pitchFamily="2" charset="-122"/>
              </a:rPr>
              <a:t>V</a:t>
            </a:r>
            <a:r>
              <a:rPr lang="zh-CN" altLang="en-US" sz="2400">
                <a:latin typeface="宋体" panose="02010600030101010101" pitchFamily="2" charset="-122"/>
                <a:ea typeface="宋体" panose="02010600030101010101" pitchFamily="2" charset="-122"/>
              </a:rPr>
              <a:t>字瀑布模型。</a:t>
            </a:r>
            <a:endParaRPr lang="en-US" altLang="zh-CN" sz="2400">
              <a:latin typeface="宋体" panose="02010600030101010101" pitchFamily="2" charset="-122"/>
              <a:ea typeface="宋体" panose="02010600030101010101" pitchFamily="2" charset="-122"/>
            </a:endParaRPr>
          </a:p>
        </p:txBody>
      </p:sp>
      <p:sp>
        <p:nvSpPr>
          <p:cNvPr id="60420" name="灯片编号占位符 5">
            <a:extLst>
              <a:ext uri="{FF2B5EF4-FFF2-40B4-BE49-F238E27FC236}">
                <a16:creationId xmlns:a16="http://schemas.microsoft.com/office/drawing/2014/main" id="{5DCBB2B2-BB2F-47AA-9415-4DE2D3715C9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2F492BB-F1DA-4816-A4A6-FBFD0439DEFE}" type="slidenum">
              <a:rPr altLang="en-US" sz="1400" i="0" smtClean="0">
                <a:solidFill>
                  <a:srgbClr val="3333CC"/>
                </a:solidFill>
                <a:latin typeface="Arial" panose="020B0604020202020204" pitchFamily="34" charset="0"/>
              </a:rPr>
              <a:pPr/>
              <a:t>57</a:t>
            </a:fld>
            <a:endParaRPr lang="zh-CN" altLang="en-US" sz="1400" i="0">
              <a:solidFill>
                <a:srgbClr val="3333CC"/>
              </a:solidFill>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7FD2DFED-7DEE-40D3-9A8C-B8BD15C6D8F1}"/>
              </a:ext>
            </a:extLst>
          </p:cNvPr>
          <p:cNvSpPr>
            <a:spLocks noGrp="1" noChangeArrowheads="1"/>
          </p:cNvSpPr>
          <p:nvPr>
            <p:ph type="title"/>
          </p:nvPr>
        </p:nvSpPr>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3.</a:t>
            </a:r>
            <a:r>
              <a:rPr lang="zh-CN" altLang="en-US" sz="4000">
                <a:solidFill>
                  <a:srgbClr val="C00000"/>
                </a:solidFill>
                <a:latin typeface="宋体" panose="02010600030101010101" pitchFamily="2" charset="-122"/>
                <a:ea typeface="宋体" panose="02010600030101010101" pitchFamily="2" charset="-122"/>
              </a:rPr>
              <a:t>增量过程模型</a:t>
            </a:r>
          </a:p>
        </p:txBody>
      </p:sp>
      <p:sp>
        <p:nvSpPr>
          <p:cNvPr id="61443" name="内容占位符 2">
            <a:extLst>
              <a:ext uri="{FF2B5EF4-FFF2-40B4-BE49-F238E27FC236}">
                <a16:creationId xmlns:a16="http://schemas.microsoft.com/office/drawing/2014/main" id="{533736C6-1B43-429B-8A7B-AAC97BEA6355}"/>
              </a:ext>
            </a:extLst>
          </p:cNvPr>
          <p:cNvSpPr>
            <a:spLocks noGrp="1" noChangeArrowheads="1"/>
          </p:cNvSpPr>
          <p:nvPr>
            <p:ph sz="half" idx="1"/>
          </p:nvPr>
        </p:nvSpPr>
        <p:spPr>
          <a:xfrm>
            <a:off x="457200" y="1066800"/>
            <a:ext cx="8382000" cy="5334000"/>
          </a:xfrm>
        </p:spPr>
        <p:txBody>
          <a:bodyPr/>
          <a:lstStyle/>
          <a:p>
            <a:pPr eaLnBrk="1" hangingPunct="1"/>
            <a:r>
              <a:rPr lang="zh-CN" altLang="en-US" sz="2000">
                <a:latin typeface="宋体" panose="02010600030101010101" pitchFamily="2" charset="-122"/>
                <a:ea typeface="宋体" panose="02010600030101010101" pitchFamily="2" charset="-122"/>
              </a:rPr>
              <a:t>先对软件体系结构进行设计</a:t>
            </a:r>
          </a:p>
          <a:p>
            <a:pPr eaLnBrk="1" hangingPunct="1"/>
            <a:r>
              <a:rPr lang="zh-CN" altLang="en-US" sz="2000">
                <a:latin typeface="宋体" panose="02010600030101010101" pitchFamily="2" charset="-122"/>
                <a:ea typeface="宋体" panose="02010600030101010101" pitchFamily="2" charset="-122"/>
              </a:rPr>
              <a:t>将需求划分为一系列增量，急需的增量排在前面，不急需的放在后面。</a:t>
            </a:r>
            <a:endParaRPr lang="en-US" altLang="zh-CN" sz="2000">
              <a:latin typeface="宋体" panose="02010600030101010101" pitchFamily="2" charset="-122"/>
              <a:ea typeface="宋体" panose="02010600030101010101" pitchFamily="2" charset="-122"/>
            </a:endParaRPr>
          </a:p>
          <a:p>
            <a:pPr eaLnBrk="1" hangingPunct="1"/>
            <a:r>
              <a:rPr lang="zh-CN" altLang="en-US" sz="2000">
                <a:latin typeface="宋体" panose="02010600030101010101" pitchFamily="2" charset="-122"/>
                <a:ea typeface="宋体" panose="02010600030101010101" pitchFamily="2" charset="-122"/>
              </a:rPr>
              <a:t>每个增量都历经需求、设计、编码、测试、移交几个阶段。</a:t>
            </a:r>
            <a:endParaRPr lang="en-US" altLang="zh-CN" sz="2000">
              <a:latin typeface="宋体" panose="02010600030101010101" pitchFamily="2" charset="-122"/>
              <a:ea typeface="宋体" panose="02010600030101010101" pitchFamily="2" charset="-122"/>
            </a:endParaRPr>
          </a:p>
          <a:p>
            <a:pPr eaLnBrk="1" hangingPunct="1"/>
            <a:r>
              <a:rPr lang="zh-CN" altLang="en-US" sz="2000">
                <a:latin typeface="宋体" panose="02010600030101010101" pitchFamily="2" charset="-122"/>
                <a:ea typeface="宋体" panose="02010600030101010101" pitchFamily="2" charset="-122"/>
              </a:rPr>
              <a:t>根据增量依赖关系、项目实际，采用串行或并行</a:t>
            </a:r>
            <a:endParaRPr lang="en-US" altLang="zh-CN" sz="2000">
              <a:latin typeface="宋体" panose="02010600030101010101" pitchFamily="2" charset="-122"/>
              <a:ea typeface="宋体" panose="02010600030101010101" pitchFamily="2" charset="-122"/>
            </a:endParaRPr>
          </a:p>
          <a:p>
            <a:pPr eaLnBrk="1" hangingPunct="1"/>
            <a:r>
              <a:rPr lang="zh-CN" altLang="en-US" sz="2000">
                <a:latin typeface="宋体" panose="02010600030101010101" pitchFamily="2" charset="-122"/>
                <a:ea typeface="宋体" panose="02010600030101010101" pitchFamily="2" charset="-122"/>
              </a:rPr>
              <a:t>不断开发、集成、交付，及时反馈，得到最终软件制品。</a:t>
            </a:r>
            <a:endParaRPr lang="en-US" altLang="zh-CN" sz="2000">
              <a:latin typeface="宋体" panose="02010600030101010101" pitchFamily="2" charset="-122"/>
              <a:ea typeface="宋体" panose="02010600030101010101" pitchFamily="2" charset="-122"/>
            </a:endParaRPr>
          </a:p>
        </p:txBody>
      </p:sp>
      <p:sp>
        <p:nvSpPr>
          <p:cNvPr id="61444" name="灯片编号占位符 5">
            <a:extLst>
              <a:ext uri="{FF2B5EF4-FFF2-40B4-BE49-F238E27FC236}">
                <a16:creationId xmlns:a16="http://schemas.microsoft.com/office/drawing/2014/main" id="{DC08DE91-6958-4B62-8BA1-B6633A06CD4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A0E4146-837F-4378-9723-CB2F8F5E686A}" type="slidenum">
              <a:rPr altLang="en-US" sz="1400" i="0" smtClean="0">
                <a:solidFill>
                  <a:srgbClr val="3333CC"/>
                </a:solidFill>
                <a:latin typeface="Arial" panose="020B0604020202020204" pitchFamily="34" charset="0"/>
              </a:rPr>
              <a:pPr/>
              <a:t>58</a:t>
            </a:fld>
            <a:endParaRPr lang="zh-CN" altLang="en-US" sz="1400" i="0">
              <a:solidFill>
                <a:srgbClr val="3333CC"/>
              </a:solidFill>
              <a:latin typeface="Arial" panose="020B0604020202020204" pitchFamily="34" charset="0"/>
            </a:endParaRPr>
          </a:p>
        </p:txBody>
      </p:sp>
      <p:pic>
        <p:nvPicPr>
          <p:cNvPr id="61445" name="Picture 4">
            <a:extLst>
              <a:ext uri="{FF2B5EF4-FFF2-40B4-BE49-F238E27FC236}">
                <a16:creationId xmlns:a16="http://schemas.microsoft.com/office/drawing/2014/main" id="{7E7A7A33-8FE5-44A8-82EA-E4287B45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4191000"/>
            <a:ext cx="88106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5C72AE0D-3E9E-4E61-9757-568A49F9FF36}"/>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增量过程模型的缺点</a:t>
            </a:r>
          </a:p>
        </p:txBody>
      </p:sp>
      <p:sp>
        <p:nvSpPr>
          <p:cNvPr id="62467" name="内容占位符 2">
            <a:extLst>
              <a:ext uri="{FF2B5EF4-FFF2-40B4-BE49-F238E27FC236}">
                <a16:creationId xmlns:a16="http://schemas.microsoft.com/office/drawing/2014/main" id="{57E94AC9-71D5-4474-AB5E-359159FBE4FD}"/>
              </a:ext>
            </a:extLst>
          </p:cNvPr>
          <p:cNvSpPr>
            <a:spLocks noGrp="1" noChangeArrowheads="1"/>
          </p:cNvSpPr>
          <p:nvPr>
            <p:ph idx="1"/>
          </p:nvPr>
        </p:nvSpPr>
        <p:spPr>
          <a:xfrm>
            <a:off x="457200" y="1219200"/>
            <a:ext cx="8229600" cy="5181600"/>
          </a:xfrm>
        </p:spPr>
        <p:txBody>
          <a:bodyPr/>
          <a:lstStyle/>
          <a:p>
            <a:pPr eaLnBrk="1" hangingPunct="1">
              <a:lnSpc>
                <a:spcPct val="150000"/>
              </a:lnSpc>
            </a:pPr>
            <a:r>
              <a:rPr lang="zh-CN" altLang="en-US" sz="2400">
                <a:latin typeface="宋体" panose="02010600030101010101" pitchFamily="2" charset="-122"/>
                <a:ea typeface="宋体" panose="02010600030101010101" pitchFamily="2" charset="-122"/>
              </a:rPr>
              <a:t>  ①增量规模不能大（开发不要超过</a:t>
            </a:r>
            <a:r>
              <a:rPr lang="en-US" altLang="zh-CN" sz="2400">
                <a:latin typeface="宋体" panose="02010600030101010101" pitchFamily="2" charset="-122"/>
                <a:ea typeface="宋体" panose="02010600030101010101" pitchFamily="2" charset="-122"/>
              </a:rPr>
              <a:t>20k</a:t>
            </a:r>
            <a:r>
              <a:rPr lang="zh-CN" altLang="en-US" sz="2400">
                <a:latin typeface="宋体" panose="02010600030101010101" pitchFamily="2" charset="-122"/>
                <a:ea typeface="宋体" panose="02010600030101010101" pitchFamily="2" charset="-122"/>
              </a:rPr>
              <a:t>行代码），否则会暴露瀑布模型的缺点；</a:t>
            </a:r>
            <a:endParaRPr lang="en-US" altLang="zh-CN" sz="2400">
              <a:latin typeface="宋体" panose="02010600030101010101" pitchFamily="2" charset="-122"/>
              <a:ea typeface="宋体" panose="02010600030101010101" pitchFamily="2" charset="-122"/>
            </a:endParaRPr>
          </a:p>
          <a:p>
            <a:pPr eaLnBrk="1" hangingPunct="1">
              <a:lnSpc>
                <a:spcPct val="150000"/>
              </a:lnSpc>
            </a:pPr>
            <a:r>
              <a:rPr lang="zh-CN" altLang="en-US" sz="2400">
                <a:latin typeface="宋体" panose="02010600030101010101" pitchFamily="2" charset="-122"/>
                <a:ea typeface="宋体" panose="02010600030101010101" pitchFamily="2" charset="-122"/>
              </a:rPr>
              <a:t>  ②将客户需求分解成增量序列必须对系统需求十分了解，并有顶层设计的经验；</a:t>
            </a:r>
            <a:endParaRPr lang="en-US" altLang="zh-CN" sz="2400">
              <a:latin typeface="宋体" panose="02010600030101010101" pitchFamily="2" charset="-122"/>
              <a:ea typeface="宋体" panose="02010600030101010101" pitchFamily="2" charset="-122"/>
            </a:endParaRPr>
          </a:p>
          <a:p>
            <a:pPr eaLnBrk="1" hangingPunct="1">
              <a:lnSpc>
                <a:spcPct val="150000"/>
              </a:lnSpc>
            </a:pPr>
            <a:r>
              <a:rPr lang="zh-CN" altLang="en-US" sz="2400">
                <a:latin typeface="宋体" panose="02010600030101010101" pitchFamily="2" charset="-122"/>
                <a:ea typeface="宋体" panose="02010600030101010101" pitchFamily="2" charset="-122"/>
              </a:rPr>
              <a:t>  ③多数系统都需要基本服务，如何为基本服务定义增量，何时实现这些增量，处理起来比较困难。</a:t>
            </a:r>
          </a:p>
        </p:txBody>
      </p:sp>
      <p:sp>
        <p:nvSpPr>
          <p:cNvPr id="62468" name="灯片编号占位符 5">
            <a:extLst>
              <a:ext uri="{FF2B5EF4-FFF2-40B4-BE49-F238E27FC236}">
                <a16:creationId xmlns:a16="http://schemas.microsoft.com/office/drawing/2014/main" id="{4A09979F-1F37-44F8-8433-B757DCD8774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19489BA-872B-4113-ACA6-DBA61E8EBC3F}" type="slidenum">
              <a:rPr altLang="zh-CN" sz="1400" i="0" smtClean="0">
                <a:solidFill>
                  <a:srgbClr val="3333CC"/>
                </a:solidFill>
                <a:latin typeface="Arial" panose="020B0604020202020204" pitchFamily="34" charset="0"/>
              </a:rPr>
              <a:pPr/>
              <a:t>59</a:t>
            </a:fld>
            <a:endParaRPr lang="zh-CN" altLang="zh-CN" sz="1400" i="0">
              <a:solidFill>
                <a:srgbClr val="3333CC"/>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8261FFE4-8D27-4826-AE31-FE374E7AD8AD}"/>
              </a:ext>
            </a:extLst>
          </p:cNvPr>
          <p:cNvSpPr>
            <a:spLocks noGrp="1" noChangeArrowheads="1"/>
          </p:cNvSpPr>
          <p:nvPr>
            <p:ph type="title"/>
          </p:nvPr>
        </p:nvSpPr>
        <p:spPr>
          <a:xfrm>
            <a:off x="457200" y="914400"/>
            <a:ext cx="8229600" cy="792163"/>
          </a:xfrm>
        </p:spPr>
        <p:txBody>
          <a:bodyPr/>
          <a:lstStyle/>
          <a:p>
            <a:pPr eaLnBrk="1" hangingPunct="1"/>
            <a:r>
              <a:rPr lang="zh-CN" altLang="en-US" sz="4800">
                <a:latin typeface="宋体" panose="02010600030101010101" pitchFamily="2" charset="-122"/>
                <a:ea typeface="宋体" panose="02010600030101010101" pitchFamily="2" charset="-122"/>
              </a:rPr>
              <a:t>第一章 软件与软件工程</a:t>
            </a:r>
          </a:p>
        </p:txBody>
      </p:sp>
      <p:sp>
        <p:nvSpPr>
          <p:cNvPr id="8195" name="内容占位符 2">
            <a:extLst>
              <a:ext uri="{FF2B5EF4-FFF2-40B4-BE49-F238E27FC236}">
                <a16:creationId xmlns:a16="http://schemas.microsoft.com/office/drawing/2014/main" id="{19730F19-6EE4-44A9-9135-FCE0162ECB2F}"/>
              </a:ext>
            </a:extLst>
          </p:cNvPr>
          <p:cNvSpPr>
            <a:spLocks noGrp="1" noChangeArrowheads="1"/>
          </p:cNvSpPr>
          <p:nvPr>
            <p:ph idx="1"/>
          </p:nvPr>
        </p:nvSpPr>
        <p:spPr>
          <a:xfrm>
            <a:off x="457200" y="1981200"/>
            <a:ext cx="8229600" cy="3702050"/>
          </a:xfrm>
        </p:spPr>
        <p:txBody>
          <a:bodyPr/>
          <a:lstStyle/>
          <a:p>
            <a:pPr eaLnBrk="1" hangingPunct="1">
              <a:lnSpc>
                <a:spcPct val="150000"/>
              </a:lnSpc>
              <a:buFont typeface="Wingdings" panose="05000000000000000000" pitchFamily="2" charset="2"/>
              <a:buNone/>
            </a:pPr>
            <a:r>
              <a:rPr lang="en-US" altLang="zh-CN">
                <a:solidFill>
                  <a:srgbClr val="000099"/>
                </a:solidFill>
                <a:latin typeface="宋体" panose="02010600030101010101" pitchFamily="2" charset="-122"/>
                <a:ea typeface="宋体" panose="02010600030101010101" pitchFamily="2" charset="-122"/>
              </a:rPr>
              <a:t>1.1 </a:t>
            </a:r>
            <a:r>
              <a:rPr lang="zh-CN" altLang="en-US">
                <a:solidFill>
                  <a:srgbClr val="000099"/>
                </a:solidFill>
                <a:latin typeface="宋体" panose="02010600030101010101" pitchFamily="2" charset="-122"/>
                <a:ea typeface="宋体" panose="02010600030101010101" pitchFamily="2" charset="-122"/>
              </a:rPr>
              <a:t>软件、软件工程的形成与发展</a:t>
            </a:r>
          </a:p>
          <a:p>
            <a:pPr eaLnBrk="1" hangingPunct="1">
              <a:lnSpc>
                <a:spcPct val="150000"/>
              </a:lnSpc>
              <a:buFont typeface="Wingdings" panose="05000000000000000000" pitchFamily="2" charset="2"/>
              <a:buNone/>
            </a:pPr>
            <a:r>
              <a:rPr lang="en-US" altLang="zh-CN">
                <a:solidFill>
                  <a:srgbClr val="000099"/>
                </a:solidFill>
                <a:latin typeface="宋体" panose="02010600030101010101" pitchFamily="2" charset="-122"/>
                <a:ea typeface="宋体" panose="02010600030101010101" pitchFamily="2" charset="-122"/>
              </a:rPr>
              <a:t>1.2 </a:t>
            </a:r>
            <a:r>
              <a:rPr lang="zh-CN" altLang="en-US">
                <a:solidFill>
                  <a:srgbClr val="000099"/>
                </a:solidFill>
                <a:latin typeface="宋体" panose="02010600030101010101" pitchFamily="2" charset="-122"/>
                <a:ea typeface="宋体" panose="02010600030101010101" pitchFamily="2" charset="-122"/>
              </a:rPr>
              <a:t>软件、软件工程的概念</a:t>
            </a:r>
            <a:endParaRPr lang="en-US" altLang="zh-CN">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a:solidFill>
                  <a:srgbClr val="000099"/>
                </a:solidFill>
                <a:latin typeface="宋体" panose="02010600030101010101" pitchFamily="2" charset="-122"/>
                <a:ea typeface="宋体" panose="02010600030101010101" pitchFamily="2" charset="-122"/>
              </a:rPr>
              <a:t>1.3 </a:t>
            </a:r>
            <a:r>
              <a:rPr lang="zh-CN" altLang="en-US">
                <a:solidFill>
                  <a:srgbClr val="000099"/>
                </a:solidFill>
                <a:latin typeface="宋体" panose="02010600030101010101" pitchFamily="2" charset="-122"/>
                <a:ea typeface="宋体" panose="02010600030101010101" pitchFamily="2" charset="-122"/>
              </a:rPr>
              <a:t>软件过程模型</a:t>
            </a:r>
          </a:p>
        </p:txBody>
      </p:sp>
      <p:sp>
        <p:nvSpPr>
          <p:cNvPr id="8196" name="灯片编号占位符 5">
            <a:extLst>
              <a:ext uri="{FF2B5EF4-FFF2-40B4-BE49-F238E27FC236}">
                <a16:creationId xmlns:a16="http://schemas.microsoft.com/office/drawing/2014/main" id="{723C143C-03EC-4D68-9407-FAD05BC8B0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5B994AF-0DC9-4BA6-BAA0-AD368A471C92}" type="slidenum">
              <a:rPr altLang="en-US" sz="1400" i="0" smtClean="0">
                <a:solidFill>
                  <a:srgbClr val="3333CC"/>
                </a:solidFill>
                <a:latin typeface="Arial" panose="020B0604020202020204" pitchFamily="34" charset="0"/>
              </a:rPr>
              <a:pPr/>
              <a:t>6</a:t>
            </a:fld>
            <a:endParaRPr lang="zh-CN" altLang="en-US" sz="1400" i="0">
              <a:solidFill>
                <a:srgbClr val="3333CC"/>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31CCDB8B-0505-4EB0-933C-99A2E1B59A96}"/>
              </a:ext>
            </a:extLst>
          </p:cNvPr>
          <p:cNvSpPr>
            <a:spLocks noGrp="1" noChangeArrowheads="1"/>
          </p:cNvSpPr>
          <p:nvPr>
            <p:ph type="title"/>
          </p:nvPr>
        </p:nvSpPr>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4. </a:t>
            </a:r>
            <a:r>
              <a:rPr lang="zh-CN" altLang="en-US" sz="4000">
                <a:solidFill>
                  <a:srgbClr val="C00000"/>
                </a:solidFill>
                <a:latin typeface="宋体" panose="02010600030101010101" pitchFamily="2" charset="-122"/>
                <a:ea typeface="宋体" panose="02010600030101010101" pitchFamily="2" charset="-122"/>
              </a:rPr>
              <a:t>原型建造模型</a:t>
            </a:r>
          </a:p>
        </p:txBody>
      </p:sp>
      <p:sp>
        <p:nvSpPr>
          <p:cNvPr id="63491" name="内容占位符 2">
            <a:extLst>
              <a:ext uri="{FF2B5EF4-FFF2-40B4-BE49-F238E27FC236}">
                <a16:creationId xmlns:a16="http://schemas.microsoft.com/office/drawing/2014/main" id="{5AB08196-AA0A-480F-8CC1-21B676F07F9B}"/>
              </a:ext>
            </a:extLst>
          </p:cNvPr>
          <p:cNvSpPr>
            <a:spLocks noGrp="1" noChangeArrowheads="1"/>
          </p:cNvSpPr>
          <p:nvPr>
            <p:ph sz="half" idx="1"/>
          </p:nvPr>
        </p:nvSpPr>
        <p:spPr>
          <a:xfrm>
            <a:off x="228600" y="1143000"/>
            <a:ext cx="8763000" cy="5257800"/>
          </a:xfrm>
        </p:spPr>
        <p:txBody>
          <a:bodyPr/>
          <a:lstStyle/>
          <a:p>
            <a:pPr eaLnBrk="1" hangingPunct="1"/>
            <a:r>
              <a:rPr lang="zh-CN" altLang="en-US" sz="2400">
                <a:latin typeface="宋体" panose="02010600030101010101" pitchFamily="2" charset="-122"/>
                <a:ea typeface="宋体" panose="02010600030101010101" pitchFamily="2" charset="-122"/>
              </a:rPr>
              <a:t>原型</a:t>
            </a:r>
            <a:r>
              <a:rPr lang="en-US" altLang="zh-CN" sz="2400">
                <a:latin typeface="宋体" panose="02010600030101010101" pitchFamily="2" charset="-122"/>
                <a:ea typeface="宋体" panose="02010600030101010101" pitchFamily="2" charset="-122"/>
              </a:rPr>
              <a:t>(prototyping)</a:t>
            </a:r>
          </a:p>
          <a:p>
            <a:pPr eaLnBrk="1" hangingPunct="1"/>
            <a:r>
              <a:rPr lang="zh-CN" altLang="en-US" sz="2400">
                <a:latin typeface="宋体" panose="02010600030101010101" pitchFamily="2" charset="-122"/>
                <a:ea typeface="宋体" panose="02010600030101010101" pitchFamily="2" charset="-122"/>
              </a:rPr>
              <a:t>针对软件开发初期确定软件需求的困难，人们开始借鉴建筑师设计和建造原型方面的经验。</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软件开发人员根据客户提出的软件（部分或全部）需求，快速开发一个原型。</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找来类似软件，向客户展示</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软件需求中的部分或全部功能</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尽量采用软件复用技术，可在</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算法的时</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空开销方面做出让步，</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尽快向客户提供原型。</a:t>
            </a:r>
            <a:endParaRPr lang="en-US" altLang="zh-CN" sz="2400">
              <a:latin typeface="宋体" panose="02010600030101010101" pitchFamily="2" charset="-122"/>
              <a:ea typeface="宋体" panose="02010600030101010101" pitchFamily="2" charset="-122"/>
            </a:endParaRPr>
          </a:p>
          <a:p>
            <a:pPr eaLnBrk="1" hangingPunct="1"/>
            <a:endParaRPr lang="en-US" altLang="zh-CN" sz="2400">
              <a:latin typeface="宋体" panose="02010600030101010101" pitchFamily="2" charset="-122"/>
              <a:ea typeface="宋体" panose="02010600030101010101" pitchFamily="2" charset="-122"/>
            </a:endParaRPr>
          </a:p>
        </p:txBody>
      </p:sp>
      <p:sp>
        <p:nvSpPr>
          <p:cNvPr id="63492" name="灯片编号占位符 5">
            <a:extLst>
              <a:ext uri="{FF2B5EF4-FFF2-40B4-BE49-F238E27FC236}">
                <a16:creationId xmlns:a16="http://schemas.microsoft.com/office/drawing/2014/main" id="{33FB186B-9F63-4147-AE15-F5A4C19B48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02C59FA-98C4-4525-AD2A-3EA0336E9DB4}" type="slidenum">
              <a:rPr altLang="en-US" sz="1400" i="0" smtClean="0">
                <a:solidFill>
                  <a:srgbClr val="3333CC"/>
                </a:solidFill>
                <a:latin typeface="Arial" panose="020B0604020202020204" pitchFamily="34" charset="0"/>
              </a:rPr>
              <a:pPr/>
              <a:t>60</a:t>
            </a:fld>
            <a:endParaRPr lang="zh-CN" altLang="en-US" sz="1400" i="0">
              <a:solidFill>
                <a:srgbClr val="3333CC"/>
              </a:solidFill>
              <a:latin typeface="Arial" panose="020B0604020202020204" pitchFamily="34" charset="0"/>
            </a:endParaRPr>
          </a:p>
        </p:txBody>
      </p:sp>
      <p:pic>
        <p:nvPicPr>
          <p:cNvPr id="63493" name="图片 10" descr="HWOCRTEMP_ROC40">
            <a:extLst>
              <a:ext uri="{FF2B5EF4-FFF2-40B4-BE49-F238E27FC236}">
                <a16:creationId xmlns:a16="http://schemas.microsoft.com/office/drawing/2014/main" id="{4E303BAA-4AAD-489F-BB65-C8E6A746CF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91200" y="3200400"/>
            <a:ext cx="3200400" cy="304800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2590114D-BBA6-40D9-8985-EBC94786E9A3}"/>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5. </a:t>
            </a:r>
            <a:r>
              <a:rPr lang="zh-CN" altLang="en-US" sz="4000">
                <a:latin typeface="宋体" panose="02010600030101010101" pitchFamily="2" charset="-122"/>
                <a:ea typeface="宋体" panose="02010600030101010101" pitchFamily="2" charset="-122"/>
              </a:rPr>
              <a:t>螺旋模型</a:t>
            </a:r>
          </a:p>
        </p:txBody>
      </p:sp>
      <p:sp>
        <p:nvSpPr>
          <p:cNvPr id="64515" name="内容占位符 2">
            <a:extLst>
              <a:ext uri="{FF2B5EF4-FFF2-40B4-BE49-F238E27FC236}">
                <a16:creationId xmlns:a16="http://schemas.microsoft.com/office/drawing/2014/main" id="{DEDCE38F-6759-4F59-A0AE-1CB31A011383}"/>
              </a:ext>
            </a:extLst>
          </p:cNvPr>
          <p:cNvSpPr>
            <a:spLocks noGrp="1" noChangeArrowheads="1"/>
          </p:cNvSpPr>
          <p:nvPr>
            <p:ph idx="1"/>
          </p:nvPr>
        </p:nvSpPr>
        <p:spPr>
          <a:xfrm>
            <a:off x="500063" y="1219200"/>
            <a:ext cx="8229600" cy="5210175"/>
          </a:xfrm>
        </p:spPr>
        <p:txBody>
          <a:bodyPr/>
          <a:lstStyle/>
          <a:p>
            <a:pPr eaLnBrk="1" hangingPunct="1">
              <a:lnSpc>
                <a:spcPct val="150000"/>
              </a:lnSpc>
            </a:pPr>
            <a:r>
              <a:rPr lang="zh-CN" altLang="en-US" sz="2400">
                <a:latin typeface="宋体" panose="02010600030101010101" pitchFamily="2" charset="-122"/>
                <a:ea typeface="宋体" panose="02010600030101010101" pitchFamily="2" charset="-122"/>
              </a:rPr>
              <a:t>螺旋模型</a:t>
            </a:r>
            <a:r>
              <a:rPr lang="en-US" altLang="zh-CN" sz="2400">
                <a:latin typeface="宋体" panose="02010600030101010101" pitchFamily="2" charset="-122"/>
                <a:ea typeface="宋体" panose="02010600030101010101" pitchFamily="2" charset="-122"/>
              </a:rPr>
              <a:t>(spiral model)</a:t>
            </a:r>
          </a:p>
          <a:p>
            <a:pPr eaLnBrk="1" hangingPunct="1">
              <a:lnSpc>
                <a:spcPct val="150000"/>
              </a:lnSpc>
            </a:pPr>
            <a:r>
              <a:rPr lang="en-US" altLang="zh-CN" sz="2400">
                <a:latin typeface="宋体" panose="02010600030101010101" pitchFamily="2" charset="-122"/>
                <a:ea typeface="宋体" panose="02010600030101010101" pitchFamily="2" charset="-122"/>
              </a:rPr>
              <a:t>B.Boehm </a:t>
            </a:r>
            <a:r>
              <a:rPr lang="zh-CN" altLang="en-US" sz="2400">
                <a:latin typeface="宋体" panose="02010600030101010101" pitchFamily="2" charset="-122"/>
                <a:ea typeface="宋体" panose="02010600030101010101" pitchFamily="2" charset="-122"/>
              </a:rPr>
              <a:t>在</a:t>
            </a:r>
            <a:r>
              <a:rPr lang="en-US" altLang="zh-CN" sz="2400">
                <a:latin typeface="宋体" panose="02010600030101010101" pitchFamily="2" charset="-122"/>
                <a:ea typeface="宋体" panose="02010600030101010101" pitchFamily="2" charset="-122"/>
              </a:rPr>
              <a:t>1988</a:t>
            </a:r>
            <a:r>
              <a:rPr lang="zh-CN" altLang="en-US" sz="2400">
                <a:latin typeface="宋体" panose="02010600030101010101" pitchFamily="2" charset="-122"/>
                <a:ea typeface="宋体" panose="02010600030101010101" pitchFamily="2" charset="-122"/>
              </a:rPr>
              <a:t>年提出的。</a:t>
            </a:r>
            <a:endParaRPr lang="en-US" altLang="zh-CN" sz="2400">
              <a:latin typeface="宋体" panose="02010600030101010101" pitchFamily="2" charset="-122"/>
              <a:ea typeface="宋体" panose="02010600030101010101" pitchFamily="2" charset="-122"/>
            </a:endParaRPr>
          </a:p>
          <a:p>
            <a:pPr eaLnBrk="1" hangingPunct="1">
              <a:lnSpc>
                <a:spcPct val="150000"/>
              </a:lnSpc>
            </a:pPr>
            <a:r>
              <a:rPr lang="zh-CN" altLang="en-US" sz="2400">
                <a:latin typeface="宋体" panose="02010600030101010101" pitchFamily="2" charset="-122"/>
                <a:ea typeface="宋体" panose="02010600030101010101" pitchFamily="2" charset="-122"/>
              </a:rPr>
              <a:t>螺旋模型是迭代模型在软件工程发展史上具有重要的地位和影响。</a:t>
            </a:r>
            <a:endParaRPr lang="en-US" altLang="zh-CN" sz="2400">
              <a:latin typeface="宋体" panose="02010600030101010101" pitchFamily="2" charset="-122"/>
              <a:ea typeface="宋体" panose="02010600030101010101" pitchFamily="2" charset="-122"/>
            </a:endParaRPr>
          </a:p>
          <a:p>
            <a:pPr eaLnBrk="1" hangingPunct="1">
              <a:lnSpc>
                <a:spcPct val="150000"/>
              </a:lnSpc>
            </a:pPr>
            <a:r>
              <a:rPr lang="zh-CN" altLang="en-US" sz="2400">
                <a:latin typeface="宋体" panose="02010600030101010101" pitchFamily="2" charset="-122"/>
                <a:ea typeface="宋体" panose="02010600030101010101" pitchFamily="2" charset="-122"/>
              </a:rPr>
              <a:t>软件过程用螺旋线表示，从里向外，每个回路都分四个阶段。</a:t>
            </a:r>
            <a:endParaRPr lang="en-US" altLang="zh-CN" sz="2400">
              <a:latin typeface="宋体" panose="02010600030101010101" pitchFamily="2" charset="-122"/>
              <a:ea typeface="宋体" panose="02010600030101010101" pitchFamily="2" charset="-122"/>
            </a:endParaRPr>
          </a:p>
        </p:txBody>
      </p:sp>
      <p:sp>
        <p:nvSpPr>
          <p:cNvPr id="64516" name="灯片编号占位符 5">
            <a:extLst>
              <a:ext uri="{FF2B5EF4-FFF2-40B4-BE49-F238E27FC236}">
                <a16:creationId xmlns:a16="http://schemas.microsoft.com/office/drawing/2014/main" id="{4CFD2D7A-0A2F-460D-8CF9-A18948510D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694244B4-0471-40D7-83EC-685920E74179}" type="slidenum">
              <a:rPr altLang="en-US" sz="1400" i="0" smtClean="0">
                <a:solidFill>
                  <a:srgbClr val="3333CC"/>
                </a:solidFill>
                <a:latin typeface="Arial" panose="020B0604020202020204" pitchFamily="34" charset="0"/>
              </a:rPr>
              <a:pPr/>
              <a:t>61</a:t>
            </a:fld>
            <a:endParaRPr lang="zh-CN" altLang="en-US" sz="1400" i="0">
              <a:solidFill>
                <a:srgbClr val="3333CC"/>
              </a:solidFill>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38B51CBA-E707-4B60-9646-AB5CF5266D48}"/>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图</a:t>
            </a:r>
            <a:r>
              <a:rPr lang="en-US" altLang="zh-CN" sz="4000">
                <a:latin typeface="宋体" panose="02010600030101010101" pitchFamily="2" charset="-122"/>
                <a:ea typeface="宋体" panose="02010600030101010101" pitchFamily="2" charset="-122"/>
              </a:rPr>
              <a:t>1.12 Boehm</a:t>
            </a:r>
            <a:r>
              <a:rPr lang="zh-CN" altLang="en-US" sz="4000">
                <a:latin typeface="宋体" panose="02010600030101010101" pitchFamily="2" charset="-122"/>
                <a:ea typeface="宋体" panose="02010600030101010101" pitchFamily="2" charset="-122"/>
              </a:rPr>
              <a:t>的螺旋模型</a:t>
            </a:r>
          </a:p>
        </p:txBody>
      </p:sp>
      <p:sp>
        <p:nvSpPr>
          <p:cNvPr id="65539" name="灯片编号占位符 5">
            <a:extLst>
              <a:ext uri="{FF2B5EF4-FFF2-40B4-BE49-F238E27FC236}">
                <a16:creationId xmlns:a16="http://schemas.microsoft.com/office/drawing/2014/main" id="{F3C112AF-6B2C-43A0-AF21-0D5E346231F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0B42B43C-F903-4D2F-82F8-35A54F26617D}" type="slidenum">
              <a:rPr altLang="en-US" sz="1400" i="0" smtClean="0">
                <a:solidFill>
                  <a:srgbClr val="3333CC"/>
                </a:solidFill>
                <a:latin typeface="Arial" panose="020B0604020202020204" pitchFamily="34" charset="0"/>
              </a:rPr>
              <a:pPr/>
              <a:t>62</a:t>
            </a:fld>
            <a:endParaRPr lang="zh-CN" altLang="en-US" sz="1400" i="0">
              <a:solidFill>
                <a:srgbClr val="3333CC"/>
              </a:solidFill>
              <a:latin typeface="Arial" panose="020B0604020202020204" pitchFamily="34" charset="0"/>
            </a:endParaRPr>
          </a:p>
        </p:txBody>
      </p:sp>
      <p:pic>
        <p:nvPicPr>
          <p:cNvPr id="65540" name="图片 13" descr="HWOCRTEMP_ROC50">
            <a:extLst>
              <a:ext uri="{FF2B5EF4-FFF2-40B4-BE49-F238E27FC236}">
                <a16:creationId xmlns:a16="http://schemas.microsoft.com/office/drawing/2014/main" id="{EEF2CE73-5EFF-4A5F-AAB4-1376CDC5C0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2938" y="1214438"/>
            <a:ext cx="8143875" cy="5214937"/>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2462F531-3F13-48EB-9960-E79A92D1CA8A}"/>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螺旋模型</a:t>
            </a:r>
          </a:p>
        </p:txBody>
      </p:sp>
      <p:sp>
        <p:nvSpPr>
          <p:cNvPr id="66563" name="内容占位符 2">
            <a:extLst>
              <a:ext uri="{FF2B5EF4-FFF2-40B4-BE49-F238E27FC236}">
                <a16:creationId xmlns:a16="http://schemas.microsoft.com/office/drawing/2014/main" id="{58D9D22E-E733-4546-BD7C-C278D72582E6}"/>
              </a:ext>
            </a:extLst>
          </p:cNvPr>
          <p:cNvSpPr>
            <a:spLocks noGrp="1" noChangeArrowheads="1"/>
          </p:cNvSpPr>
          <p:nvPr>
            <p:ph idx="1"/>
          </p:nvPr>
        </p:nvSpPr>
        <p:spPr>
          <a:xfrm>
            <a:off x="152400" y="990600"/>
            <a:ext cx="8839200" cy="5410200"/>
          </a:xfrm>
        </p:spPr>
        <p:txBody>
          <a:bodyPr/>
          <a:lstStyle/>
          <a:p>
            <a:pPr eaLnBrk="1" hangingPunct="1"/>
            <a:r>
              <a:rPr lang="en-US" altLang="zh-CN" sz="2000">
                <a:latin typeface="宋体" panose="02010600030101010101" pitchFamily="2" charset="-122"/>
                <a:ea typeface="宋体" panose="02010600030101010101" pitchFamily="2" charset="-122"/>
              </a:rPr>
              <a:t>(1) </a:t>
            </a:r>
            <a:r>
              <a:rPr lang="zh-CN" altLang="en-US" sz="2000">
                <a:latin typeface="宋体" panose="02010600030101010101" pitchFamily="2" charset="-122"/>
                <a:ea typeface="宋体" panose="02010600030101010101" pitchFamily="2" charset="-122"/>
              </a:rPr>
              <a:t>定义目标。</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指定对过程和制品的约束，制定详细的管理计划。</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分析项目风险，根据风险规划选择适宜的策略方案。</a:t>
            </a:r>
          </a:p>
          <a:p>
            <a:pPr eaLnBrk="1" hangingPunct="1"/>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风险分析。</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000">
                <a:latin typeface="宋体" panose="02010600030101010101" pitchFamily="2" charset="-122"/>
                <a:ea typeface="宋体" panose="02010600030101010101" pitchFamily="2" charset="-122"/>
              </a:rPr>
              <a:t>    确定、分析项目风险，采取措施规避风险。</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如存在需求不明确风险就要开发原型规避风险</a:t>
            </a:r>
            <a:endParaRPr lang="en-US" altLang="zh-CN" sz="2000">
              <a:latin typeface="宋体" panose="02010600030101010101" pitchFamily="2" charset="-122"/>
              <a:ea typeface="宋体" panose="02010600030101010101" pitchFamily="2" charset="-122"/>
            </a:endParaRPr>
          </a:p>
          <a:p>
            <a:pPr eaLnBrk="1" hangingPunct="1"/>
            <a:r>
              <a:rPr lang="en-US" altLang="zh-CN" sz="2000">
                <a:latin typeface="宋体" panose="02010600030101010101" pitchFamily="2" charset="-122"/>
                <a:ea typeface="宋体" panose="02010600030101010101" pitchFamily="2" charset="-122"/>
              </a:rPr>
              <a:t>(3)</a:t>
            </a:r>
            <a:r>
              <a:rPr lang="zh-CN" altLang="en-US" sz="2000">
                <a:latin typeface="宋体" panose="02010600030101010101" pitchFamily="2" charset="-122"/>
                <a:ea typeface="宋体" panose="02010600030101010101" pitchFamily="2" charset="-122"/>
              </a:rPr>
              <a:t>开发和验证。</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为系统选择适宜的开发模型。</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若用户界面风险是主要的，可建立演进式用户界面原型。</a:t>
            </a:r>
            <a:endParaRPr lang="en-US" altLang="zh-CN" sz="20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若安全风险是主要的，可采用形式化开发方法等。</a:t>
            </a:r>
          </a:p>
          <a:p>
            <a:pPr eaLnBrk="1" hangingPunct="1"/>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规划。</a:t>
            </a:r>
            <a:br>
              <a:rPr lang="en-US" altLang="zh-CN" sz="2000">
                <a:latin typeface="宋体" panose="02010600030101010101" pitchFamily="2" charset="-122"/>
                <a:ea typeface="宋体" panose="02010600030101010101" pitchFamily="2" charset="-122"/>
              </a:rPr>
            </a:b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对项目进行评审，如果继续，规划螺旋线的下一回路。</a:t>
            </a:r>
            <a:endParaRPr lang="zh-CN" altLang="en-US" sz="2800">
              <a:latin typeface="宋体" panose="02010600030101010101" pitchFamily="2" charset="-122"/>
              <a:ea typeface="宋体" panose="02010600030101010101" pitchFamily="2" charset="-122"/>
            </a:endParaRPr>
          </a:p>
          <a:p>
            <a:pPr eaLnBrk="1" hangingPunct="1"/>
            <a:endParaRPr lang="zh-CN" altLang="en-US" sz="2800">
              <a:latin typeface="宋体" panose="02010600030101010101" pitchFamily="2" charset="-122"/>
              <a:ea typeface="宋体" panose="02010600030101010101" pitchFamily="2" charset="-122"/>
            </a:endParaRPr>
          </a:p>
        </p:txBody>
      </p:sp>
      <p:sp>
        <p:nvSpPr>
          <p:cNvPr id="66564" name="灯片编号占位符 5">
            <a:extLst>
              <a:ext uri="{FF2B5EF4-FFF2-40B4-BE49-F238E27FC236}">
                <a16:creationId xmlns:a16="http://schemas.microsoft.com/office/drawing/2014/main" id="{87839067-D9AB-4A9C-85AB-8999D2285D6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8C4CF5D-D1B1-41EC-A2C2-58EA949468CD}" type="slidenum">
              <a:rPr altLang="zh-CN" sz="1400" i="0" smtClean="0">
                <a:solidFill>
                  <a:srgbClr val="3333CC"/>
                </a:solidFill>
                <a:latin typeface="Arial" panose="020B0604020202020204" pitchFamily="34" charset="0"/>
              </a:rPr>
              <a:pPr/>
              <a:t>63</a:t>
            </a:fld>
            <a:endParaRPr lang="zh-CN" altLang="zh-CN" sz="1400" i="0">
              <a:solidFill>
                <a:srgbClr val="3333CC"/>
              </a:solidFill>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F157254B-5EB3-440B-A0CB-D68681C6B109}"/>
              </a:ext>
            </a:extLst>
          </p:cNvPr>
          <p:cNvSpPr>
            <a:spLocks noGrp="1" noChangeArrowheads="1"/>
          </p:cNvSpPr>
          <p:nvPr>
            <p:ph type="title"/>
          </p:nvPr>
        </p:nvSpPr>
        <p:spPr/>
        <p:txBody>
          <a:bodyPr/>
          <a:lstStyle/>
          <a:p>
            <a:pPr eaLnBrk="1" hangingPunct="1"/>
            <a:r>
              <a:rPr lang="zh-CN" altLang="en-US" sz="4000">
                <a:latin typeface="宋体" panose="02010600030101010101" pitchFamily="2" charset="-122"/>
                <a:ea typeface="宋体" panose="02010600030101010101" pitchFamily="2" charset="-122"/>
              </a:rPr>
              <a:t>螺旋模型</a:t>
            </a:r>
          </a:p>
        </p:txBody>
      </p:sp>
      <p:sp>
        <p:nvSpPr>
          <p:cNvPr id="67587" name="内容占位符 2">
            <a:extLst>
              <a:ext uri="{FF2B5EF4-FFF2-40B4-BE49-F238E27FC236}">
                <a16:creationId xmlns:a16="http://schemas.microsoft.com/office/drawing/2014/main" id="{4B217C30-6C49-4214-A2C4-C446783339BA}"/>
              </a:ext>
            </a:extLst>
          </p:cNvPr>
          <p:cNvSpPr>
            <a:spLocks noGrp="1" noChangeArrowheads="1"/>
          </p:cNvSpPr>
          <p:nvPr>
            <p:ph idx="1"/>
          </p:nvPr>
        </p:nvSpPr>
        <p:spPr/>
        <p:txBody>
          <a:bodyPr/>
          <a:lstStyle/>
          <a:p>
            <a:pPr eaLnBrk="1" hangingPunct="1"/>
            <a:r>
              <a:rPr lang="zh-CN" altLang="en-US" sz="2400">
                <a:latin typeface="宋体" panose="02010600030101010101" pitchFamily="2" charset="-122"/>
                <a:ea typeface="宋体" panose="02010600030101010101" pitchFamily="2" charset="-122"/>
              </a:rPr>
              <a:t>螺旋模型的每一周保留了瀑布模型系统地、按阶段逐步进行软件开发和“边开发、边评审”的风格，引入了风险分析，用风险驱动开发，用制作原型规避风险。</a:t>
            </a:r>
            <a:endParaRPr lang="en-US" altLang="zh-CN" sz="2400">
              <a:latin typeface="宋体" panose="02010600030101010101" pitchFamily="2" charset="-122"/>
              <a:ea typeface="宋体" panose="02010600030101010101" pitchFamily="2" charset="-122"/>
            </a:endParaRPr>
          </a:p>
          <a:p>
            <a:pPr eaLnBrk="1" hangingPunct="1"/>
            <a:r>
              <a:rPr lang="zh-CN" altLang="en-US" sz="2400">
                <a:latin typeface="宋体" panose="02010600030101010101" pitchFamily="2" charset="-122"/>
                <a:ea typeface="宋体" panose="02010600030101010101" pitchFamily="2" charset="-122"/>
              </a:rPr>
              <a:t>实践中，客户利用迭代或增量模型尽快开发第一个版本的软件制品，占领市场的有利商机，然后再逐步扩展系统功能，不断推出后续版本。</a:t>
            </a:r>
          </a:p>
          <a:p>
            <a:pPr eaLnBrk="1" hangingPunct="1"/>
            <a:r>
              <a:rPr lang="zh-CN" altLang="en-US" sz="2400">
                <a:latin typeface="宋体" panose="02010600030101010101" pitchFamily="2" charset="-122"/>
                <a:ea typeface="宋体" panose="02010600030101010101" pitchFamily="2" charset="-122"/>
              </a:rPr>
              <a:t>螺旋模型的缺点是，当需求不确定时，无法进行软件体系结构设计，多次迭代会导致软件体系结构变坏，为软件理解和维护带来困难。</a:t>
            </a:r>
          </a:p>
        </p:txBody>
      </p:sp>
      <p:sp>
        <p:nvSpPr>
          <p:cNvPr id="67588" name="灯片编号占位符 5">
            <a:extLst>
              <a:ext uri="{FF2B5EF4-FFF2-40B4-BE49-F238E27FC236}">
                <a16:creationId xmlns:a16="http://schemas.microsoft.com/office/drawing/2014/main" id="{17C8A5D1-1895-4D7D-A396-4139C5D97A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10A572D3-4629-4DA0-A836-28A414DCDAAA}" type="slidenum">
              <a:rPr altLang="en-US" sz="1400" i="0" smtClean="0">
                <a:solidFill>
                  <a:srgbClr val="3333CC"/>
                </a:solidFill>
                <a:latin typeface="Arial" panose="020B0604020202020204" pitchFamily="34" charset="0"/>
              </a:rPr>
              <a:pPr/>
              <a:t>64</a:t>
            </a:fld>
            <a:endParaRPr lang="zh-CN" altLang="en-US" sz="1400" i="0">
              <a:solidFill>
                <a:srgbClr val="3333CC"/>
              </a:solidFill>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32668B6A-D7E2-4715-BD8E-0C446AFDE10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E3F56121-4360-4F84-9521-C6E2357DE6CC}" type="slidenum">
              <a:rPr altLang="zh-CN" sz="1400" i="0" smtClean="0">
                <a:solidFill>
                  <a:srgbClr val="3333CC"/>
                </a:solidFill>
                <a:latin typeface="Arial" panose="020B0604020202020204" pitchFamily="34" charset="0"/>
              </a:rPr>
              <a:pPr/>
              <a:t>65</a:t>
            </a:fld>
            <a:endParaRPr lang="zh-CN" altLang="zh-CN" sz="1400" i="0">
              <a:solidFill>
                <a:srgbClr val="3333CC"/>
              </a:solidFill>
              <a:latin typeface="Arial" panose="020B0604020202020204" pitchFamily="34" charset="0"/>
            </a:endParaRPr>
          </a:p>
        </p:txBody>
      </p:sp>
      <p:sp>
        <p:nvSpPr>
          <p:cNvPr id="68611" name="Rectangle 4">
            <a:extLst>
              <a:ext uri="{FF2B5EF4-FFF2-40B4-BE49-F238E27FC236}">
                <a16:creationId xmlns:a16="http://schemas.microsoft.com/office/drawing/2014/main" id="{A36F0C65-DC0D-4CFE-81BF-57CBB976280C}"/>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1.3.2 RUP </a:t>
            </a:r>
            <a:r>
              <a:rPr lang="zh-CN" altLang="en-US" sz="4000">
                <a:latin typeface="宋体" panose="02010600030101010101" pitchFamily="2" charset="-122"/>
                <a:ea typeface="宋体" panose="02010600030101010101" pitchFamily="2" charset="-122"/>
              </a:rPr>
              <a:t>软件过程</a:t>
            </a:r>
          </a:p>
        </p:txBody>
      </p:sp>
      <p:sp>
        <p:nvSpPr>
          <p:cNvPr id="68612" name="Rectangle 5">
            <a:extLst>
              <a:ext uri="{FF2B5EF4-FFF2-40B4-BE49-F238E27FC236}">
                <a16:creationId xmlns:a16="http://schemas.microsoft.com/office/drawing/2014/main" id="{C26FC0A8-0D4C-4342-A765-E8EADED3FE38}"/>
              </a:ext>
            </a:extLst>
          </p:cNvPr>
          <p:cNvSpPr>
            <a:spLocks noGrp="1" noChangeArrowheads="1"/>
          </p:cNvSpPr>
          <p:nvPr>
            <p:ph idx="1"/>
          </p:nvPr>
        </p:nvSpPr>
        <p:spPr>
          <a:xfrm>
            <a:off x="381000" y="1066800"/>
            <a:ext cx="8458200" cy="5257800"/>
          </a:xfrm>
        </p:spPr>
        <p:txBody>
          <a:bodyPr/>
          <a:lstStyle/>
          <a:p>
            <a:pPr eaLnBrk="1" hangingPunct="1"/>
            <a:endParaRPr lang="zh-CN" altLang="zh-CN"/>
          </a:p>
        </p:txBody>
      </p:sp>
      <p:grpSp>
        <p:nvGrpSpPr>
          <p:cNvPr id="68613" name="Group 35">
            <a:extLst>
              <a:ext uri="{FF2B5EF4-FFF2-40B4-BE49-F238E27FC236}">
                <a16:creationId xmlns:a16="http://schemas.microsoft.com/office/drawing/2014/main" id="{E9D4A5F2-EF82-49F9-A1F3-DFEF9B7DA59C}"/>
              </a:ext>
            </a:extLst>
          </p:cNvPr>
          <p:cNvGrpSpPr>
            <a:grpSpLocks/>
          </p:cNvGrpSpPr>
          <p:nvPr/>
        </p:nvGrpSpPr>
        <p:grpSpPr bwMode="auto">
          <a:xfrm>
            <a:off x="1258888" y="1773238"/>
            <a:ext cx="7777162" cy="4176712"/>
            <a:chOff x="793" y="1117"/>
            <a:chExt cx="4899" cy="2631"/>
          </a:xfrm>
        </p:grpSpPr>
        <p:sp>
          <p:nvSpPr>
            <p:cNvPr id="68616" name="Text Box 7">
              <a:extLst>
                <a:ext uri="{FF2B5EF4-FFF2-40B4-BE49-F238E27FC236}">
                  <a16:creationId xmlns:a16="http://schemas.microsoft.com/office/drawing/2014/main" id="{9017BC54-E578-4628-98B1-BF1ADCCD21E7}"/>
                </a:ext>
              </a:extLst>
            </p:cNvPr>
            <p:cNvSpPr txBox="1">
              <a:spLocks noChangeArrowheads="1"/>
            </p:cNvSpPr>
            <p:nvPr/>
          </p:nvSpPr>
          <p:spPr bwMode="auto">
            <a:xfrm>
              <a:off x="5329" y="1706"/>
              <a:ext cx="36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solidFill>
                    <a:srgbClr val="FF0000"/>
                  </a:solidFill>
                  <a:latin typeface="Times New Roman" panose="02020603050405020304" pitchFamily="18" charset="0"/>
                  <a:ea typeface="隶书" panose="02010509060101010101" pitchFamily="49" charset="-122"/>
                </a:rPr>
                <a:t>软件工程</a:t>
              </a:r>
            </a:p>
          </p:txBody>
        </p:sp>
        <p:sp>
          <p:nvSpPr>
            <p:cNvPr id="68617" name="AutoShape 8">
              <a:extLst>
                <a:ext uri="{FF2B5EF4-FFF2-40B4-BE49-F238E27FC236}">
                  <a16:creationId xmlns:a16="http://schemas.microsoft.com/office/drawing/2014/main" id="{83D59DBA-D70E-42BD-AA8C-F07ED457A33A}"/>
                </a:ext>
              </a:extLst>
            </p:cNvPr>
            <p:cNvSpPr>
              <a:spLocks noChangeArrowheads="1"/>
            </p:cNvSpPr>
            <p:nvPr/>
          </p:nvSpPr>
          <p:spPr bwMode="auto">
            <a:xfrm>
              <a:off x="793" y="1117"/>
              <a:ext cx="2222" cy="998"/>
            </a:xfrm>
            <a:prstGeom prst="cloudCallout">
              <a:avLst>
                <a:gd name="adj1" fmla="val 40505"/>
                <a:gd name="adj2" fmla="val 7514"/>
              </a:avLst>
            </a:prstGeom>
            <a:solidFill>
              <a:srgbClr val="00B0F0"/>
            </a:solidFill>
            <a:ln w="9525">
              <a:solidFill>
                <a:schemeClr val="tx1"/>
              </a:solidFill>
              <a:round/>
              <a:headEnd/>
              <a:tailEnd/>
            </a:ln>
          </p:spPr>
          <p:txBody>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endParaRPr lang="zh-CN" altLang="zh-CN" b="0">
                <a:solidFill>
                  <a:srgbClr val="C00000"/>
                </a:solidFill>
                <a:latin typeface="Times New Roman" panose="02020603050405020304" pitchFamily="18" charset="0"/>
              </a:endParaRPr>
            </a:p>
          </p:txBody>
        </p:sp>
        <p:sp>
          <p:nvSpPr>
            <p:cNvPr id="68618" name="Text Box 9">
              <a:extLst>
                <a:ext uri="{FF2B5EF4-FFF2-40B4-BE49-F238E27FC236}">
                  <a16:creationId xmlns:a16="http://schemas.microsoft.com/office/drawing/2014/main" id="{0319DB9E-1E09-4B96-94D8-4AB09DDD50B2}"/>
                </a:ext>
              </a:extLst>
            </p:cNvPr>
            <p:cNvSpPr txBox="1">
              <a:spLocks noChangeArrowheads="1"/>
            </p:cNvSpPr>
            <p:nvPr/>
          </p:nvSpPr>
          <p:spPr bwMode="auto">
            <a:xfrm>
              <a:off x="1201" y="1480"/>
              <a:ext cx="13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solidFill>
                    <a:srgbClr val="C00000"/>
                  </a:solidFill>
                  <a:latin typeface="Times New Roman" panose="02020603050405020304" pitchFamily="18" charset="0"/>
                  <a:ea typeface="隶书" panose="02010509060101010101" pitchFamily="49" charset="-122"/>
                </a:rPr>
                <a:t>现实世界</a:t>
              </a:r>
            </a:p>
          </p:txBody>
        </p:sp>
        <p:sp>
          <p:nvSpPr>
            <p:cNvPr id="68619" name="AutoShape 10">
              <a:extLst>
                <a:ext uri="{FF2B5EF4-FFF2-40B4-BE49-F238E27FC236}">
                  <a16:creationId xmlns:a16="http://schemas.microsoft.com/office/drawing/2014/main" id="{FA952082-5E24-4E3B-8E2D-F1C79DA49B5F}"/>
                </a:ext>
              </a:extLst>
            </p:cNvPr>
            <p:cNvSpPr>
              <a:spLocks noChangeArrowheads="1"/>
            </p:cNvSpPr>
            <p:nvPr/>
          </p:nvSpPr>
          <p:spPr bwMode="auto">
            <a:xfrm>
              <a:off x="1927" y="2160"/>
              <a:ext cx="363" cy="726"/>
            </a:xfrm>
            <a:prstGeom prst="downArrow">
              <a:avLst>
                <a:gd name="adj1" fmla="val 50000"/>
                <a:gd name="adj2" fmla="val 50000"/>
              </a:avLst>
            </a:prstGeom>
            <a:gradFill rotWithShape="1">
              <a:gsLst>
                <a:gs pos="0">
                  <a:srgbClr val="005E47"/>
                </a:gs>
                <a:gs pos="100000">
                  <a:srgbClr val="00CC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sp>
          <p:nvSpPr>
            <p:cNvPr id="68620" name="Oval 11">
              <a:extLst>
                <a:ext uri="{FF2B5EF4-FFF2-40B4-BE49-F238E27FC236}">
                  <a16:creationId xmlns:a16="http://schemas.microsoft.com/office/drawing/2014/main" id="{0A16CB6C-9A3D-49A6-98AB-061972585D89}"/>
                </a:ext>
              </a:extLst>
            </p:cNvPr>
            <p:cNvSpPr>
              <a:spLocks noChangeArrowheads="1"/>
            </p:cNvSpPr>
            <p:nvPr/>
          </p:nvSpPr>
          <p:spPr bwMode="auto">
            <a:xfrm>
              <a:off x="884" y="2931"/>
              <a:ext cx="2086" cy="817"/>
            </a:xfrm>
            <a:prstGeom prst="ellipse">
              <a:avLst/>
            </a:prstGeom>
            <a:solidFill>
              <a:srgbClr val="00CC66"/>
            </a:solidFill>
            <a:ln w="9525">
              <a:solidFill>
                <a:schemeClr val="tx1"/>
              </a:solidFill>
              <a:round/>
              <a:headEnd/>
              <a:tailEnd/>
            </a:ln>
          </p:spPr>
          <p:txBody>
            <a:bodyPr wrap="none" anchor="ct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sp>
          <p:nvSpPr>
            <p:cNvPr id="68621" name="Text Box 12">
              <a:extLst>
                <a:ext uri="{FF2B5EF4-FFF2-40B4-BE49-F238E27FC236}">
                  <a16:creationId xmlns:a16="http://schemas.microsoft.com/office/drawing/2014/main" id="{A0210799-95D7-4F17-8B4A-637CEFC3168C}"/>
                </a:ext>
              </a:extLst>
            </p:cNvPr>
            <p:cNvSpPr txBox="1">
              <a:spLocks noChangeArrowheads="1"/>
            </p:cNvSpPr>
            <p:nvPr/>
          </p:nvSpPr>
          <p:spPr bwMode="auto">
            <a:xfrm>
              <a:off x="1292" y="3158"/>
              <a:ext cx="1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solidFill>
                    <a:schemeClr val="bg1"/>
                  </a:solidFill>
                  <a:latin typeface="Times New Roman" panose="02020603050405020304" pitchFamily="18" charset="0"/>
                  <a:ea typeface="隶书" panose="02010509060101010101" pitchFamily="49" charset="-122"/>
                </a:rPr>
                <a:t>计算机世界</a:t>
              </a:r>
            </a:p>
          </p:txBody>
        </p:sp>
        <p:sp>
          <p:nvSpPr>
            <p:cNvPr id="68622" name="Text Box 13">
              <a:extLst>
                <a:ext uri="{FF2B5EF4-FFF2-40B4-BE49-F238E27FC236}">
                  <a16:creationId xmlns:a16="http://schemas.microsoft.com/office/drawing/2014/main" id="{B7AF3041-9CAB-4747-9FEE-BFBDFBDC894A}"/>
                </a:ext>
              </a:extLst>
            </p:cNvPr>
            <p:cNvSpPr txBox="1">
              <a:spLocks noChangeArrowheads="1"/>
            </p:cNvSpPr>
            <p:nvPr/>
          </p:nvSpPr>
          <p:spPr bwMode="auto">
            <a:xfrm>
              <a:off x="3243" y="1775"/>
              <a:ext cx="907" cy="294"/>
            </a:xfrm>
            <a:prstGeom prst="rect">
              <a:avLst/>
            </a:prstGeom>
            <a:solidFill>
              <a:srgbClr val="CCFFCC"/>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latin typeface="Times New Roman" panose="02020603050405020304" pitchFamily="18" charset="0"/>
                  <a:ea typeface="隶书" panose="02010509060101010101" pitchFamily="49" charset="-122"/>
                </a:rPr>
                <a:t>需求</a:t>
              </a:r>
            </a:p>
          </p:txBody>
        </p:sp>
        <p:sp>
          <p:nvSpPr>
            <p:cNvPr id="68623" name="Text Box 14">
              <a:extLst>
                <a:ext uri="{FF2B5EF4-FFF2-40B4-BE49-F238E27FC236}">
                  <a16:creationId xmlns:a16="http://schemas.microsoft.com/office/drawing/2014/main" id="{17BAE4E1-220F-49B6-ABF4-6ED95874A375}"/>
                </a:ext>
              </a:extLst>
            </p:cNvPr>
            <p:cNvSpPr txBox="1">
              <a:spLocks noChangeArrowheads="1"/>
            </p:cNvSpPr>
            <p:nvPr/>
          </p:nvSpPr>
          <p:spPr bwMode="auto">
            <a:xfrm>
              <a:off x="3787" y="2251"/>
              <a:ext cx="907" cy="294"/>
            </a:xfrm>
            <a:prstGeom prst="rect">
              <a:avLst/>
            </a:prstGeom>
            <a:solidFill>
              <a:srgbClr val="CCFFCC"/>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latin typeface="Times New Roman" panose="02020603050405020304" pitchFamily="18" charset="0"/>
                  <a:ea typeface="隶书" panose="02010509060101010101" pitchFamily="49" charset="-122"/>
                </a:rPr>
                <a:t>设计</a:t>
              </a:r>
            </a:p>
          </p:txBody>
        </p:sp>
        <p:sp>
          <p:nvSpPr>
            <p:cNvPr id="68624" name="Text Box 15">
              <a:extLst>
                <a:ext uri="{FF2B5EF4-FFF2-40B4-BE49-F238E27FC236}">
                  <a16:creationId xmlns:a16="http://schemas.microsoft.com/office/drawing/2014/main" id="{5E6B089E-B9E5-472C-9948-C501B48B82D2}"/>
                </a:ext>
              </a:extLst>
            </p:cNvPr>
            <p:cNvSpPr txBox="1">
              <a:spLocks noChangeArrowheads="1"/>
            </p:cNvSpPr>
            <p:nvPr/>
          </p:nvSpPr>
          <p:spPr bwMode="auto">
            <a:xfrm>
              <a:off x="3107" y="2795"/>
              <a:ext cx="907" cy="294"/>
            </a:xfrm>
            <a:prstGeom prst="rect">
              <a:avLst/>
            </a:prstGeom>
            <a:solidFill>
              <a:srgbClr val="CCFFCC"/>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latin typeface="Times New Roman" panose="02020603050405020304" pitchFamily="18" charset="0"/>
                  <a:ea typeface="隶书" panose="02010509060101010101" pitchFamily="49" charset="-122"/>
                </a:rPr>
                <a:t>实现</a:t>
              </a:r>
            </a:p>
          </p:txBody>
        </p:sp>
        <p:sp>
          <p:nvSpPr>
            <p:cNvPr id="68625" name="Text Box 16">
              <a:extLst>
                <a:ext uri="{FF2B5EF4-FFF2-40B4-BE49-F238E27FC236}">
                  <a16:creationId xmlns:a16="http://schemas.microsoft.com/office/drawing/2014/main" id="{DE5CE892-4FC3-433D-BD55-7285A5D791AB}"/>
                </a:ext>
              </a:extLst>
            </p:cNvPr>
            <p:cNvSpPr txBox="1">
              <a:spLocks noChangeArrowheads="1"/>
            </p:cNvSpPr>
            <p:nvPr/>
          </p:nvSpPr>
          <p:spPr bwMode="auto">
            <a:xfrm>
              <a:off x="3152" y="3430"/>
              <a:ext cx="907" cy="294"/>
            </a:xfrm>
            <a:prstGeom prst="rect">
              <a:avLst/>
            </a:prstGeom>
            <a:solidFill>
              <a:srgbClr val="6699FF"/>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latin typeface="Times New Roman" panose="02020603050405020304" pitchFamily="18" charset="0"/>
                  <a:ea typeface="隶书" panose="02010509060101010101" pitchFamily="49" charset="-122"/>
                </a:rPr>
                <a:t>运行软件</a:t>
              </a:r>
            </a:p>
          </p:txBody>
        </p:sp>
        <p:sp>
          <p:nvSpPr>
            <p:cNvPr id="68626" name="Line 17">
              <a:extLst>
                <a:ext uri="{FF2B5EF4-FFF2-40B4-BE49-F238E27FC236}">
                  <a16:creationId xmlns:a16="http://schemas.microsoft.com/office/drawing/2014/main" id="{6F10DA50-10F6-4CBF-A901-FB0DBA80A6FE}"/>
                </a:ext>
              </a:extLst>
            </p:cNvPr>
            <p:cNvSpPr>
              <a:spLocks noChangeShapeType="1"/>
            </p:cNvSpPr>
            <p:nvPr/>
          </p:nvSpPr>
          <p:spPr bwMode="auto">
            <a:xfrm flipH="1">
              <a:off x="3878" y="1570"/>
              <a:ext cx="181" cy="227"/>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8627" name="Text Box 18">
              <a:extLst>
                <a:ext uri="{FF2B5EF4-FFF2-40B4-BE49-F238E27FC236}">
                  <a16:creationId xmlns:a16="http://schemas.microsoft.com/office/drawing/2014/main" id="{5C13007B-5DAD-4418-A184-652647F1D484}"/>
                </a:ext>
              </a:extLst>
            </p:cNvPr>
            <p:cNvSpPr txBox="1">
              <a:spLocks noChangeArrowheads="1"/>
            </p:cNvSpPr>
            <p:nvPr/>
          </p:nvSpPr>
          <p:spPr bwMode="auto">
            <a:xfrm>
              <a:off x="3606" y="1298"/>
              <a:ext cx="907" cy="294"/>
            </a:xfrm>
            <a:prstGeom prst="rect">
              <a:avLst/>
            </a:prstGeom>
            <a:solidFill>
              <a:srgbClr val="CCFFCC"/>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a:latin typeface="Times New Roman" panose="02020603050405020304" pitchFamily="18" charset="0"/>
                  <a:ea typeface="隶书" panose="02010509060101010101" pitchFamily="49" charset="-122"/>
                </a:rPr>
                <a:t>领域</a:t>
              </a:r>
            </a:p>
          </p:txBody>
        </p:sp>
        <p:sp>
          <p:nvSpPr>
            <p:cNvPr id="68628" name="Line 19">
              <a:extLst>
                <a:ext uri="{FF2B5EF4-FFF2-40B4-BE49-F238E27FC236}">
                  <a16:creationId xmlns:a16="http://schemas.microsoft.com/office/drawing/2014/main" id="{23923ED1-8C90-4555-A2E6-B8E602454A3C}"/>
                </a:ext>
              </a:extLst>
            </p:cNvPr>
            <p:cNvSpPr>
              <a:spLocks noChangeShapeType="1"/>
            </p:cNvSpPr>
            <p:nvPr/>
          </p:nvSpPr>
          <p:spPr bwMode="auto">
            <a:xfrm>
              <a:off x="3696" y="2069"/>
              <a:ext cx="363" cy="182"/>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8629" name="Line 20">
              <a:extLst>
                <a:ext uri="{FF2B5EF4-FFF2-40B4-BE49-F238E27FC236}">
                  <a16:creationId xmlns:a16="http://schemas.microsoft.com/office/drawing/2014/main" id="{E974176B-9C7D-4778-82C3-19EC7E270D41}"/>
                </a:ext>
              </a:extLst>
            </p:cNvPr>
            <p:cNvSpPr>
              <a:spLocks noChangeShapeType="1"/>
            </p:cNvSpPr>
            <p:nvPr/>
          </p:nvSpPr>
          <p:spPr bwMode="auto">
            <a:xfrm flipH="1">
              <a:off x="3696" y="2568"/>
              <a:ext cx="272" cy="227"/>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8630" name="Line 21">
              <a:extLst>
                <a:ext uri="{FF2B5EF4-FFF2-40B4-BE49-F238E27FC236}">
                  <a16:creationId xmlns:a16="http://schemas.microsoft.com/office/drawing/2014/main" id="{791B44D7-0227-4777-867B-7EB3484988F7}"/>
                </a:ext>
              </a:extLst>
            </p:cNvPr>
            <p:cNvSpPr>
              <a:spLocks noChangeShapeType="1"/>
            </p:cNvSpPr>
            <p:nvPr/>
          </p:nvSpPr>
          <p:spPr bwMode="auto">
            <a:xfrm>
              <a:off x="4013" y="2886"/>
              <a:ext cx="364" cy="9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8631" name="Line 22">
              <a:extLst>
                <a:ext uri="{FF2B5EF4-FFF2-40B4-BE49-F238E27FC236}">
                  <a16:creationId xmlns:a16="http://schemas.microsoft.com/office/drawing/2014/main" id="{DE43DE1D-F152-46E0-B8C7-C506715AD554}"/>
                </a:ext>
              </a:extLst>
            </p:cNvPr>
            <p:cNvSpPr>
              <a:spLocks noChangeShapeType="1"/>
            </p:cNvSpPr>
            <p:nvPr/>
          </p:nvSpPr>
          <p:spPr bwMode="auto">
            <a:xfrm flipH="1">
              <a:off x="3969" y="3294"/>
              <a:ext cx="408" cy="137"/>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8632" name="Line 23">
              <a:extLst>
                <a:ext uri="{FF2B5EF4-FFF2-40B4-BE49-F238E27FC236}">
                  <a16:creationId xmlns:a16="http://schemas.microsoft.com/office/drawing/2014/main" id="{10873EBF-B4AC-4E9B-9F0F-23D812E07086}"/>
                </a:ext>
              </a:extLst>
            </p:cNvPr>
            <p:cNvSpPr>
              <a:spLocks noChangeShapeType="1"/>
            </p:cNvSpPr>
            <p:nvPr/>
          </p:nvSpPr>
          <p:spPr bwMode="auto">
            <a:xfrm flipH="1">
              <a:off x="5204" y="1170"/>
              <a:ext cx="29" cy="243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3" name="Text Box 24">
              <a:extLst>
                <a:ext uri="{FF2B5EF4-FFF2-40B4-BE49-F238E27FC236}">
                  <a16:creationId xmlns:a16="http://schemas.microsoft.com/office/drawing/2014/main" id="{8F3B287B-71A6-43E2-8E76-0A4EA128DFA3}"/>
                </a:ext>
              </a:extLst>
            </p:cNvPr>
            <p:cNvSpPr txBox="1">
              <a:spLocks noChangeArrowheads="1"/>
            </p:cNvSpPr>
            <p:nvPr/>
          </p:nvSpPr>
          <p:spPr bwMode="auto">
            <a:xfrm>
              <a:off x="2307" y="2251"/>
              <a:ext cx="346"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隶书" panose="02010509060101010101" pitchFamily="49" charset="-122"/>
                </a:rPr>
                <a:t>映照</a:t>
              </a:r>
            </a:p>
          </p:txBody>
        </p:sp>
        <p:sp>
          <p:nvSpPr>
            <p:cNvPr id="68634" name="AutoShape 25">
              <a:extLst>
                <a:ext uri="{FF2B5EF4-FFF2-40B4-BE49-F238E27FC236}">
                  <a16:creationId xmlns:a16="http://schemas.microsoft.com/office/drawing/2014/main" id="{64117FF3-83D3-4BC0-B2DE-48015DC99FC1}"/>
                </a:ext>
              </a:extLst>
            </p:cNvPr>
            <p:cNvSpPr>
              <a:spLocks noChangeArrowheads="1"/>
            </p:cNvSpPr>
            <p:nvPr/>
          </p:nvSpPr>
          <p:spPr bwMode="auto">
            <a:xfrm>
              <a:off x="1383" y="2115"/>
              <a:ext cx="363" cy="771"/>
            </a:xfrm>
            <a:prstGeom prst="upArrow">
              <a:avLst>
                <a:gd name="adj1" fmla="val 50000"/>
                <a:gd name="adj2" fmla="val 53070"/>
              </a:avLst>
            </a:prstGeom>
            <a:gradFill rotWithShape="1">
              <a:gsLst>
                <a:gs pos="0">
                  <a:srgbClr val="2F4776"/>
                </a:gs>
                <a:gs pos="100000">
                  <a:srgbClr val="6699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sp>
          <p:nvSpPr>
            <p:cNvPr id="68635" name="Text Box 26">
              <a:extLst>
                <a:ext uri="{FF2B5EF4-FFF2-40B4-BE49-F238E27FC236}">
                  <a16:creationId xmlns:a16="http://schemas.microsoft.com/office/drawing/2014/main" id="{33591528-12CC-4596-B165-C1D5922F1F76}"/>
                </a:ext>
              </a:extLst>
            </p:cNvPr>
            <p:cNvSpPr txBox="1">
              <a:spLocks noChangeArrowheads="1"/>
            </p:cNvSpPr>
            <p:nvPr/>
          </p:nvSpPr>
          <p:spPr bwMode="auto">
            <a:xfrm>
              <a:off x="992" y="2296"/>
              <a:ext cx="346"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隶书" panose="02010509060101010101" pitchFamily="49" charset="-122"/>
                </a:rPr>
                <a:t>服务</a:t>
              </a:r>
            </a:p>
          </p:txBody>
        </p:sp>
        <p:sp>
          <p:nvSpPr>
            <p:cNvPr id="68636" name="Line 27">
              <a:extLst>
                <a:ext uri="{FF2B5EF4-FFF2-40B4-BE49-F238E27FC236}">
                  <a16:creationId xmlns:a16="http://schemas.microsoft.com/office/drawing/2014/main" id="{13053927-6158-487A-BDE9-25F311908745}"/>
                </a:ext>
              </a:extLst>
            </p:cNvPr>
            <p:cNvSpPr>
              <a:spLocks noChangeShapeType="1"/>
            </p:cNvSpPr>
            <p:nvPr/>
          </p:nvSpPr>
          <p:spPr bwMode="auto">
            <a:xfrm flipV="1">
              <a:off x="3606" y="1570"/>
              <a:ext cx="227"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7" name="Documents">
              <a:extLst>
                <a:ext uri="{FF2B5EF4-FFF2-40B4-BE49-F238E27FC236}">
                  <a16:creationId xmlns:a16="http://schemas.microsoft.com/office/drawing/2014/main" id="{619B24F9-12A8-48C2-85CF-997E4C2AF68B}"/>
                </a:ext>
              </a:extLst>
            </p:cNvPr>
            <p:cNvSpPr>
              <a:spLocks noEditPoints="1" noChangeArrowheads="1"/>
            </p:cNvSpPr>
            <p:nvPr/>
          </p:nvSpPr>
          <p:spPr bwMode="auto">
            <a:xfrm>
              <a:off x="4377" y="2886"/>
              <a:ext cx="590" cy="589"/>
            </a:xfrm>
            <a:custGeom>
              <a:avLst/>
              <a:gdLst>
                <a:gd name="T0" fmla="*/ 0 w 21600"/>
                <a:gd name="T1" fmla="*/ 491 h 21600"/>
                <a:gd name="T2" fmla="*/ 0 w 21600"/>
                <a:gd name="T3" fmla="*/ 76 h 21600"/>
                <a:gd name="T4" fmla="*/ 45 w 21600"/>
                <a:gd name="T5" fmla="*/ 76 h 21600"/>
                <a:gd name="T6" fmla="*/ 45 w 21600"/>
                <a:gd name="T7" fmla="*/ 39 h 21600"/>
                <a:gd name="T8" fmla="*/ 95 w 21600"/>
                <a:gd name="T9" fmla="*/ 39 h 21600"/>
                <a:gd name="T10" fmla="*/ 95 w 21600"/>
                <a:gd name="T11" fmla="*/ 0 h 21600"/>
                <a:gd name="T12" fmla="*/ 591 w 21600"/>
                <a:gd name="T13" fmla="*/ 0 h 21600"/>
                <a:gd name="T14" fmla="*/ 591 w 21600"/>
                <a:gd name="T15" fmla="*/ 513 h 21600"/>
                <a:gd name="T16" fmla="*/ 545 w 21600"/>
                <a:gd name="T17" fmla="*/ 513 h 21600"/>
                <a:gd name="T18" fmla="*/ 545 w 21600"/>
                <a:gd name="T19" fmla="*/ 551 h 21600"/>
                <a:gd name="T20" fmla="*/ 499 w 21600"/>
                <a:gd name="T21" fmla="*/ 551 h 21600"/>
                <a:gd name="T22" fmla="*/ 499 w 21600"/>
                <a:gd name="T23" fmla="*/ 589 h 21600"/>
                <a:gd name="T24" fmla="*/ 121 w 21600"/>
                <a:gd name="T25" fmla="*/ 589 h 21600"/>
                <a:gd name="T26" fmla="*/ 0 w 21600"/>
                <a:gd name="T27" fmla="*/ 491 h 21600"/>
                <a:gd name="T28" fmla="*/ 95 w 21600"/>
                <a:gd name="T29" fmla="*/ 39 h 21600"/>
                <a:gd name="T30" fmla="*/ 545 w 21600"/>
                <a:gd name="T31" fmla="*/ 39 h 21600"/>
                <a:gd name="T32" fmla="*/ 545 w 21600"/>
                <a:gd name="T33" fmla="*/ 551 h 21600"/>
                <a:gd name="T34" fmla="*/ 499 w 21600"/>
                <a:gd name="T35" fmla="*/ 551 h 21600"/>
                <a:gd name="T36" fmla="*/ 499 w 21600"/>
                <a:gd name="T37" fmla="*/ 76 h 21600"/>
                <a:gd name="T38" fmla="*/ 45 w 21600"/>
                <a:gd name="T39" fmla="*/ 76 h 21600"/>
                <a:gd name="T40" fmla="*/ 45 w 21600"/>
                <a:gd name="T41" fmla="*/ 39 h 21600"/>
                <a:gd name="T42" fmla="*/ 95 w 21600"/>
                <a:gd name="T43" fmla="*/ 39 h 21600"/>
                <a:gd name="T44" fmla="*/ 0 w 21600"/>
                <a:gd name="T45" fmla="*/ 491 h 21600"/>
                <a:gd name="T46" fmla="*/ 121 w 21600"/>
                <a:gd name="T47" fmla="*/ 491 h 21600"/>
                <a:gd name="T48" fmla="*/ 121 w 21600"/>
                <a:gd name="T49" fmla="*/ 589 h 21600"/>
                <a:gd name="T50" fmla="*/ 0 w 21600"/>
                <a:gd name="T51" fmla="*/ 491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a:moveTo>
                    <a:pt x="3486" y="1428"/>
                  </a:moveTo>
                  <a:lnTo>
                    <a:pt x="19954" y="1428"/>
                  </a:lnTo>
                  <a:lnTo>
                    <a:pt x="19954" y="20214"/>
                  </a:lnTo>
                  <a:lnTo>
                    <a:pt x="18256" y="20214"/>
                  </a:lnTo>
                  <a:lnTo>
                    <a:pt x="18256" y="2800"/>
                  </a:lnTo>
                  <a:lnTo>
                    <a:pt x="1645" y="2800"/>
                  </a:lnTo>
                  <a:lnTo>
                    <a:pt x="1645" y="1428"/>
                  </a:lnTo>
                  <a:lnTo>
                    <a:pt x="3486" y="1428"/>
                  </a:lnTo>
                  <a:close/>
                </a:path>
                <a:path w="21600" h="2160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68638" name="Text Box 29">
              <a:extLst>
                <a:ext uri="{FF2B5EF4-FFF2-40B4-BE49-F238E27FC236}">
                  <a16:creationId xmlns:a16="http://schemas.microsoft.com/office/drawing/2014/main" id="{1A81FF3E-9EFB-4360-97A3-D073F574FFD8}"/>
                </a:ext>
              </a:extLst>
            </p:cNvPr>
            <p:cNvSpPr txBox="1">
              <a:spLocks noChangeArrowheads="1"/>
            </p:cNvSpPr>
            <p:nvPr/>
          </p:nvSpPr>
          <p:spPr bwMode="auto">
            <a:xfrm>
              <a:off x="4422" y="2976"/>
              <a:ext cx="49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sz="2000">
                  <a:latin typeface="Times New Roman" panose="02020603050405020304" pitchFamily="18" charset="0"/>
                  <a:ea typeface="隶书" panose="02010509060101010101" pitchFamily="49" charset="-122"/>
                </a:rPr>
                <a:t>程序代码</a:t>
              </a:r>
              <a:endParaRPr lang="zh-CN" altLang="en-US" sz="2000" b="0">
                <a:latin typeface="Times New Roman" panose="02020603050405020304" pitchFamily="18" charset="0"/>
                <a:ea typeface="隶书" panose="02010509060101010101" pitchFamily="49" charset="-122"/>
              </a:endParaRPr>
            </a:p>
          </p:txBody>
        </p:sp>
      </p:grpSp>
      <p:sp>
        <p:nvSpPr>
          <p:cNvPr id="68614" name="Oval 31">
            <a:extLst>
              <a:ext uri="{FF2B5EF4-FFF2-40B4-BE49-F238E27FC236}">
                <a16:creationId xmlns:a16="http://schemas.microsoft.com/office/drawing/2014/main" id="{E3F60E43-FCED-4509-99C9-05E09011C504}"/>
              </a:ext>
            </a:extLst>
          </p:cNvPr>
          <p:cNvSpPr>
            <a:spLocks noChangeArrowheads="1"/>
          </p:cNvSpPr>
          <p:nvPr/>
        </p:nvSpPr>
        <p:spPr bwMode="auto">
          <a:xfrm>
            <a:off x="6019800" y="2514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sp>
        <p:nvSpPr>
          <p:cNvPr id="68615" name="Oval 32">
            <a:extLst>
              <a:ext uri="{FF2B5EF4-FFF2-40B4-BE49-F238E27FC236}">
                <a16:creationId xmlns:a16="http://schemas.microsoft.com/office/drawing/2014/main" id="{98566DD1-AD9E-4095-8776-97481BEC79FA}"/>
              </a:ext>
            </a:extLst>
          </p:cNvPr>
          <p:cNvSpPr>
            <a:spLocks noChangeArrowheads="1"/>
          </p:cNvSpPr>
          <p:nvPr/>
        </p:nvSpPr>
        <p:spPr bwMode="auto">
          <a:xfrm>
            <a:off x="4724400" y="1828800"/>
            <a:ext cx="2667000" cy="3352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72DA560F-7DF1-456B-ACA6-4248252701C5}"/>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1.3.2 RUP </a:t>
            </a:r>
            <a:r>
              <a:rPr lang="zh-CN" altLang="en-US" sz="4000">
                <a:latin typeface="宋体" panose="02010600030101010101" pitchFamily="2" charset="-122"/>
                <a:ea typeface="宋体" panose="02010600030101010101" pitchFamily="2" charset="-122"/>
              </a:rPr>
              <a:t>软件过程</a:t>
            </a:r>
          </a:p>
        </p:txBody>
      </p:sp>
      <p:sp>
        <p:nvSpPr>
          <p:cNvPr id="69635" name="内容占位符 2">
            <a:extLst>
              <a:ext uri="{FF2B5EF4-FFF2-40B4-BE49-F238E27FC236}">
                <a16:creationId xmlns:a16="http://schemas.microsoft.com/office/drawing/2014/main" id="{F3D7A82C-6366-4BF2-96D9-FFD657ABB3E6}"/>
              </a:ext>
            </a:extLst>
          </p:cNvPr>
          <p:cNvSpPr>
            <a:spLocks noGrp="1" noChangeArrowheads="1"/>
          </p:cNvSpPr>
          <p:nvPr>
            <p:ph idx="1"/>
          </p:nvPr>
        </p:nvSpPr>
        <p:spPr>
          <a:xfrm>
            <a:off x="457200" y="1219200"/>
            <a:ext cx="8229600" cy="5181600"/>
          </a:xfrm>
        </p:spPr>
        <p:txBody>
          <a:bodyPr/>
          <a:lstStyle/>
          <a:p>
            <a:pPr eaLnBrk="1" hangingPunct="1">
              <a:lnSpc>
                <a:spcPct val="150000"/>
              </a:lnSpc>
            </a:pPr>
            <a:r>
              <a:rPr lang="en-US" altLang="zh-CN" sz="2800">
                <a:latin typeface="宋体" panose="02010600030101010101" pitchFamily="2" charset="-122"/>
                <a:ea typeface="宋体" panose="02010600030101010101" pitchFamily="2" charset="-122"/>
              </a:rPr>
              <a:t>1.RUP</a:t>
            </a:r>
            <a:r>
              <a:rPr lang="zh-CN" altLang="en-US" sz="2800">
                <a:latin typeface="宋体" panose="02010600030101010101" pitchFamily="2" charset="-122"/>
                <a:ea typeface="宋体" panose="02010600030101010101" pitchFamily="2" charset="-122"/>
              </a:rPr>
              <a:t>软件过程框架</a:t>
            </a:r>
            <a:endParaRPr lang="en-US" altLang="zh-CN" sz="2800">
              <a:latin typeface="宋体" panose="02010600030101010101" pitchFamily="2" charset="-122"/>
              <a:ea typeface="宋体" panose="02010600030101010101" pitchFamily="2" charset="-122"/>
            </a:endParaRPr>
          </a:p>
          <a:p>
            <a:pPr eaLnBrk="1" hangingPunct="1">
              <a:lnSpc>
                <a:spcPct val="150000"/>
              </a:lnSpc>
            </a:pPr>
            <a:r>
              <a:rPr lang="en-US" altLang="zh-CN" sz="2800">
                <a:latin typeface="宋体" panose="02010600030101010101" pitchFamily="2" charset="-122"/>
                <a:ea typeface="宋体" panose="02010600030101010101" pitchFamily="2" charset="-122"/>
              </a:rPr>
              <a:t>2.</a:t>
            </a:r>
            <a:r>
              <a:rPr lang="zh-CN" altLang="en-US" sz="2800">
                <a:latin typeface="宋体" panose="02010600030101010101" pitchFamily="2" charset="-122"/>
                <a:ea typeface="宋体" panose="02010600030101010101" pitchFamily="2" charset="-122"/>
              </a:rPr>
              <a:t>描述</a:t>
            </a:r>
            <a:r>
              <a:rPr lang="en-US" altLang="zh-CN" sz="2800">
                <a:latin typeface="宋体" panose="02010600030101010101" pitchFamily="2" charset="-122"/>
                <a:ea typeface="宋体" panose="02010600030101010101" pitchFamily="2" charset="-122"/>
              </a:rPr>
              <a:t>RUP</a:t>
            </a:r>
            <a:r>
              <a:rPr lang="zh-CN" altLang="en-US" sz="2800">
                <a:latin typeface="宋体" panose="02010600030101010101" pitchFamily="2" charset="-122"/>
                <a:ea typeface="宋体" panose="02010600030101010101" pitchFamily="2" charset="-122"/>
              </a:rPr>
              <a:t>的</a:t>
            </a:r>
            <a:r>
              <a:rPr lang="en-US" altLang="zh-CN" sz="2800">
                <a:latin typeface="宋体" panose="02010600030101010101" pitchFamily="2" charset="-122"/>
                <a:ea typeface="宋体" panose="02010600030101010101" pitchFamily="2" charset="-122"/>
              </a:rPr>
              <a:t>UML</a:t>
            </a:r>
            <a:r>
              <a:rPr lang="zh-CN" altLang="en-US" sz="2800">
                <a:latin typeface="宋体" panose="02010600030101010101" pitchFamily="2" charset="-122"/>
                <a:ea typeface="宋体" panose="02010600030101010101" pitchFamily="2" charset="-122"/>
              </a:rPr>
              <a:t>语言机制</a:t>
            </a:r>
          </a:p>
          <a:p>
            <a:pPr eaLnBrk="1" hangingPunct="1">
              <a:lnSpc>
                <a:spcPct val="150000"/>
              </a:lnSpc>
            </a:pPr>
            <a:r>
              <a:rPr lang="en-US" altLang="zh-CN" sz="2800">
                <a:latin typeface="宋体" panose="02010600030101010101" pitchFamily="2" charset="-122"/>
                <a:ea typeface="宋体" panose="02010600030101010101" pitchFamily="2" charset="-122"/>
              </a:rPr>
              <a:t>3.RUP</a:t>
            </a:r>
            <a:r>
              <a:rPr lang="zh-CN" altLang="en-US" sz="2800">
                <a:latin typeface="宋体" panose="02010600030101010101" pitchFamily="2" charset="-122"/>
                <a:ea typeface="宋体" panose="02010600030101010101" pitchFamily="2" charset="-122"/>
              </a:rPr>
              <a:t>的五个阶段</a:t>
            </a:r>
            <a:endParaRPr lang="en-US" altLang="zh-CN" sz="2800">
              <a:latin typeface="宋体" panose="02010600030101010101" pitchFamily="2" charset="-122"/>
              <a:ea typeface="宋体" panose="02010600030101010101" pitchFamily="2" charset="-122"/>
            </a:endParaRPr>
          </a:p>
          <a:p>
            <a:pPr eaLnBrk="1" hangingPunct="1">
              <a:lnSpc>
                <a:spcPct val="150000"/>
              </a:lnSpc>
            </a:pPr>
            <a:r>
              <a:rPr lang="en-US" altLang="zh-CN" sz="2800">
                <a:latin typeface="宋体" panose="02010600030101010101" pitchFamily="2" charset="-122"/>
                <a:ea typeface="宋体" panose="02010600030101010101" pitchFamily="2" charset="-122"/>
              </a:rPr>
              <a:t>4.RUP</a:t>
            </a:r>
            <a:r>
              <a:rPr lang="zh-CN" altLang="en-US" sz="2800">
                <a:latin typeface="宋体" panose="02010600030101010101" pitchFamily="2" charset="-122"/>
                <a:ea typeface="宋体" panose="02010600030101010101" pitchFamily="2" charset="-122"/>
              </a:rPr>
              <a:t>的九个工作流</a:t>
            </a:r>
            <a:endParaRPr lang="en-US" altLang="zh-CN" sz="2800">
              <a:latin typeface="宋体" panose="02010600030101010101" pitchFamily="2" charset="-122"/>
              <a:ea typeface="宋体" panose="02010600030101010101" pitchFamily="2" charset="-122"/>
            </a:endParaRPr>
          </a:p>
        </p:txBody>
      </p:sp>
      <p:sp>
        <p:nvSpPr>
          <p:cNvPr id="69636" name="灯片编号占位符 5">
            <a:extLst>
              <a:ext uri="{FF2B5EF4-FFF2-40B4-BE49-F238E27FC236}">
                <a16:creationId xmlns:a16="http://schemas.microsoft.com/office/drawing/2014/main" id="{4C06DA2F-FFFF-4698-B4D2-720C9AB28A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DA632E3-6B24-4A7B-9B03-438150377231}" type="slidenum">
              <a:rPr altLang="zh-CN" sz="1400" i="0" smtClean="0">
                <a:solidFill>
                  <a:srgbClr val="3333CC"/>
                </a:solidFill>
                <a:latin typeface="Arial" panose="020B0604020202020204" pitchFamily="34" charset="0"/>
              </a:rPr>
              <a:pPr/>
              <a:t>66</a:t>
            </a:fld>
            <a:endParaRPr lang="zh-CN" altLang="zh-CN" sz="1400" i="0">
              <a:solidFill>
                <a:srgbClr val="3333CC"/>
              </a:solidFill>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9E0F98EF-94C2-483D-9A14-DD7FDBC913D4}"/>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1.RUP</a:t>
            </a:r>
            <a:r>
              <a:rPr lang="zh-CN" altLang="en-US" sz="4000">
                <a:latin typeface="宋体" panose="02010600030101010101" pitchFamily="2" charset="-122"/>
                <a:ea typeface="宋体" panose="02010600030101010101" pitchFamily="2" charset="-122"/>
              </a:rPr>
              <a:t>软件过程框架</a:t>
            </a:r>
          </a:p>
        </p:txBody>
      </p:sp>
      <p:sp>
        <p:nvSpPr>
          <p:cNvPr id="3" name="内容占位符 2">
            <a:extLst>
              <a:ext uri="{FF2B5EF4-FFF2-40B4-BE49-F238E27FC236}">
                <a16:creationId xmlns:a16="http://schemas.microsoft.com/office/drawing/2014/main" id="{AF1FA070-6489-4819-882B-56464F894FF2}"/>
              </a:ext>
            </a:extLst>
          </p:cNvPr>
          <p:cNvSpPr>
            <a:spLocks noGrp="1"/>
          </p:cNvSpPr>
          <p:nvPr>
            <p:ph idx="1"/>
          </p:nvPr>
        </p:nvSpPr>
        <p:spPr/>
        <p:txBody>
          <a:bodyPr>
            <a:normAutofit lnSpcReduction="10000"/>
          </a:bodyPr>
          <a:lstStyle/>
          <a:p>
            <a:pPr eaLnBrk="1" hangingPunct="1">
              <a:lnSpc>
                <a:spcPct val="120000"/>
              </a:lnSpc>
              <a:defRPr/>
            </a:pPr>
            <a:r>
              <a:rPr lang="en-US" sz="2400" dirty="0">
                <a:latin typeface="宋体" panose="02010600030101010101" pitchFamily="2" charset="-122"/>
                <a:ea typeface="宋体" panose="02010600030101010101" pitchFamily="2" charset="-122"/>
              </a:rPr>
              <a:t>Rational</a:t>
            </a:r>
            <a:r>
              <a:rPr lang="zh-CN" altLang="en-US" sz="2400" dirty="0">
                <a:latin typeface="宋体" panose="02010600030101010101" pitchFamily="2" charset="-122"/>
                <a:ea typeface="宋体" panose="02010600030101010101" pitchFamily="2" charset="-122"/>
              </a:rPr>
              <a:t>公司开发了软件工具支持用</a:t>
            </a:r>
            <a:r>
              <a:rPr lang="en-US" sz="2400" dirty="0">
                <a:latin typeface="宋体" panose="02010600030101010101" pitchFamily="2" charset="-122"/>
                <a:ea typeface="宋体" panose="02010600030101010101" pitchFamily="2" charset="-122"/>
              </a:rPr>
              <a:t>UML</a:t>
            </a:r>
            <a:r>
              <a:rPr lang="zh-CN" altLang="en-US" sz="2400" dirty="0">
                <a:latin typeface="宋体" panose="02010600030101010101" pitchFamily="2" charset="-122"/>
                <a:ea typeface="宋体" panose="02010600030101010101" pitchFamily="2" charset="-122"/>
              </a:rPr>
              <a:t>开发软件的统一过程，</a:t>
            </a:r>
            <a:r>
              <a:rPr lang="en-US" sz="2400" dirty="0">
                <a:latin typeface="宋体" panose="02010600030101010101" pitchFamily="2" charset="-122"/>
                <a:ea typeface="宋体" panose="02010600030101010101" pitchFamily="2" charset="-122"/>
              </a:rPr>
              <a:t>RUP</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eaLnBrk="1" hangingPunct="1">
              <a:lnSpc>
                <a:spcPct val="120000"/>
              </a:lnSpc>
              <a:defRPr/>
            </a:pPr>
            <a:r>
              <a:rPr lang="en-US" altLang="zh-CN" sz="2400" dirty="0">
                <a:latin typeface="宋体" panose="02010600030101010101" pitchFamily="2" charset="-122"/>
                <a:ea typeface="宋体" panose="02010600030101010101" pitchFamily="2" charset="-122"/>
              </a:rPr>
              <a:t>RUP</a:t>
            </a:r>
            <a:r>
              <a:rPr lang="zh-CN" altLang="en-US" sz="2400" dirty="0">
                <a:latin typeface="宋体" panose="02010600030101010101" pitchFamily="2" charset="-122"/>
                <a:ea typeface="宋体" panose="02010600030101010101" pitchFamily="2" charset="-122"/>
              </a:rPr>
              <a:t>软件过程框架由软件进化的五个阶段和软件过程的九个工作流组成。</a:t>
            </a:r>
          </a:p>
          <a:p>
            <a:pPr eaLnBrk="1" hangingPunct="1">
              <a:lnSpc>
                <a:spcPct val="120000"/>
              </a:lnSpc>
              <a:defRPr/>
            </a:pPr>
            <a:r>
              <a:rPr lang="zh-CN" altLang="en-US" sz="2400" dirty="0">
                <a:latin typeface="宋体" panose="02010600030101010101" pitchFamily="2" charset="-122"/>
                <a:ea typeface="宋体" panose="02010600030101010101" pitchFamily="2" charset="-122"/>
              </a:rPr>
              <a:t>软件制品进化的五个阶段（状态）： </a:t>
            </a:r>
            <a:endParaRPr lang="en-US" altLang="zh-CN" sz="2400" dirty="0">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r>
              <a:rPr lang="zh-CN" altLang="en-US" sz="2400" dirty="0">
                <a:solidFill>
                  <a:srgbClr val="A50021"/>
                </a:solidFill>
                <a:latin typeface="宋体" panose="02010600030101010101" pitchFamily="2" charset="-122"/>
                <a:ea typeface="宋体" panose="02010600030101010101" pitchFamily="2" charset="-122"/>
              </a:rPr>
              <a:t>初始、细化、构造、移交、生产</a:t>
            </a:r>
            <a:endParaRPr lang="en-US" altLang="zh-CN" sz="2400" dirty="0">
              <a:solidFill>
                <a:srgbClr val="A50021"/>
              </a:solidFill>
              <a:latin typeface="宋体" panose="02010600030101010101" pitchFamily="2" charset="-122"/>
              <a:ea typeface="宋体" panose="02010600030101010101" pitchFamily="2" charset="-122"/>
            </a:endParaRPr>
          </a:p>
          <a:p>
            <a:pPr eaLnBrk="1" hangingPunct="1">
              <a:lnSpc>
                <a:spcPct val="120000"/>
              </a:lnSpc>
              <a:defRPr/>
            </a:pPr>
            <a:r>
              <a:rPr lang="en-US" sz="2400" dirty="0">
                <a:latin typeface="宋体" panose="02010600030101010101" pitchFamily="2" charset="-122"/>
                <a:ea typeface="宋体" panose="02010600030101010101" pitchFamily="2" charset="-122"/>
              </a:rPr>
              <a:t>RUP</a:t>
            </a:r>
            <a:r>
              <a:rPr lang="zh-CN" altLang="en-US" sz="2400" dirty="0">
                <a:latin typeface="宋体" panose="02010600030101010101" pitchFamily="2" charset="-122"/>
                <a:ea typeface="宋体" panose="02010600030101010101" pitchFamily="2" charset="-122"/>
              </a:rPr>
              <a:t>的九个工作流：</a:t>
            </a:r>
            <a:endParaRPr lang="en-US" altLang="zh-CN" sz="2400" dirty="0">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r>
              <a:rPr lang="zh-CN" altLang="en-US" sz="2400" dirty="0">
                <a:solidFill>
                  <a:srgbClr val="A50021"/>
                </a:solidFill>
                <a:latin typeface="宋体" panose="02010600030101010101" pitchFamily="2" charset="-122"/>
                <a:ea typeface="宋体" panose="02010600030101010101" pitchFamily="2" charset="-122"/>
              </a:rPr>
              <a:t>管理、环境、配置和变更管理、业务建模</a:t>
            </a:r>
            <a:r>
              <a:rPr lang="zh-CN" altLang="en-US" sz="2400" dirty="0">
                <a:solidFill>
                  <a:srgbClr val="C00000"/>
                </a:solidFill>
                <a:latin typeface="宋体" panose="02010600030101010101" pitchFamily="2" charset="-122"/>
                <a:ea typeface="宋体" panose="02010600030101010101" pitchFamily="2" charset="-122"/>
              </a:rPr>
              <a:t>、</a:t>
            </a:r>
            <a:endParaRPr lang="en-US" altLang="zh-CN" sz="2400" dirty="0">
              <a:solidFill>
                <a:srgbClr val="C00000"/>
              </a:solidFill>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defRPr/>
            </a:pPr>
            <a:r>
              <a:rPr lang="en-US" altLang="zh-CN" sz="2400" dirty="0">
                <a:solidFill>
                  <a:srgbClr val="0000CC"/>
                </a:solidFill>
                <a:latin typeface="宋体" panose="02010600030101010101" pitchFamily="2" charset="-122"/>
                <a:ea typeface="宋体" panose="02010600030101010101" pitchFamily="2" charset="-122"/>
              </a:rPr>
              <a:t>    </a:t>
            </a:r>
            <a:r>
              <a:rPr lang="zh-CN" altLang="en-US" sz="2400" dirty="0">
                <a:solidFill>
                  <a:srgbClr val="A50021"/>
                </a:solidFill>
                <a:latin typeface="宋体" panose="02010600030101010101" pitchFamily="2" charset="-122"/>
                <a:ea typeface="宋体" panose="02010600030101010101" pitchFamily="2" charset="-122"/>
              </a:rPr>
              <a:t>需求、设计、实现、部署、实施</a:t>
            </a:r>
            <a:r>
              <a:rPr lang="en-US" altLang="zh-CN" sz="2400" dirty="0">
                <a:solidFill>
                  <a:srgbClr val="A50021"/>
                </a:solidFill>
                <a:latin typeface="宋体" panose="02010600030101010101" pitchFamily="2" charset="-122"/>
                <a:ea typeface="宋体" panose="02010600030101010101" pitchFamily="2" charset="-122"/>
              </a:rPr>
              <a:t>  </a:t>
            </a:r>
          </a:p>
          <a:p>
            <a:pPr eaLnBrk="1" hangingPunct="1">
              <a:lnSpc>
                <a:spcPct val="120000"/>
              </a:lnSpc>
              <a:defRPr/>
            </a:pPr>
            <a:r>
              <a:rPr lang="zh-CN" altLang="en-US" sz="2400" dirty="0">
                <a:latin typeface="宋体" panose="02010600030101010101" pitchFamily="2" charset="-122"/>
                <a:ea typeface="宋体" panose="02010600030101010101" pitchFamily="2" charset="-122"/>
              </a:rPr>
              <a:t>软件项目团队利用五个阶段、九个工作流组成软件项目开发框架，完成软件从初始到生产的进化。</a:t>
            </a:r>
            <a:endParaRPr lang="en-US" altLang="zh-CN" sz="2400" dirty="0">
              <a:solidFill>
                <a:srgbClr val="0000CC"/>
              </a:solidFill>
              <a:latin typeface="宋体" panose="02010600030101010101" pitchFamily="2" charset="-122"/>
              <a:ea typeface="宋体" panose="02010600030101010101" pitchFamily="2" charset="-122"/>
            </a:endParaRPr>
          </a:p>
        </p:txBody>
      </p:sp>
      <p:sp>
        <p:nvSpPr>
          <p:cNvPr id="70660" name="灯片编号占位符 5">
            <a:extLst>
              <a:ext uri="{FF2B5EF4-FFF2-40B4-BE49-F238E27FC236}">
                <a16:creationId xmlns:a16="http://schemas.microsoft.com/office/drawing/2014/main" id="{30C3657B-2E57-4395-8C17-73E937E15D9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317F93FD-9E7C-497E-9C8D-75DFA9F54A40}" type="slidenum">
              <a:rPr altLang="en-US" sz="1400" i="0" smtClean="0">
                <a:solidFill>
                  <a:srgbClr val="3333CC"/>
                </a:solidFill>
                <a:latin typeface="Arial" panose="020B0604020202020204" pitchFamily="34" charset="0"/>
              </a:rPr>
              <a:pPr/>
              <a:t>67</a:t>
            </a:fld>
            <a:endParaRPr lang="zh-CN" altLang="en-US" sz="1400" i="0">
              <a:solidFill>
                <a:srgbClr val="3333CC"/>
              </a:solidFill>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572E6464-48B1-44A2-8040-6269B350A78A}"/>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RUP</a:t>
            </a:r>
            <a:r>
              <a:rPr lang="zh-CN" altLang="en-US" sz="4000">
                <a:latin typeface="宋体" panose="02010600030101010101" pitchFamily="2" charset="-122"/>
                <a:ea typeface="宋体" panose="02010600030101010101" pitchFamily="2" charset="-122"/>
              </a:rPr>
              <a:t>软件过程框架</a:t>
            </a:r>
          </a:p>
        </p:txBody>
      </p:sp>
      <p:sp>
        <p:nvSpPr>
          <p:cNvPr id="71683" name="灯片编号占位符 5">
            <a:extLst>
              <a:ext uri="{FF2B5EF4-FFF2-40B4-BE49-F238E27FC236}">
                <a16:creationId xmlns:a16="http://schemas.microsoft.com/office/drawing/2014/main" id="{F7DE5B7A-BD55-41B3-A5B7-8E8F466C038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F1AB604-0166-4039-AA77-7A1C2B7C5853}" type="slidenum">
              <a:rPr altLang="zh-CN" sz="1400" i="0" smtClean="0">
                <a:solidFill>
                  <a:srgbClr val="3333CC"/>
                </a:solidFill>
                <a:latin typeface="Arial" panose="020B0604020202020204" pitchFamily="34" charset="0"/>
              </a:rPr>
              <a:pPr/>
              <a:t>68</a:t>
            </a:fld>
            <a:endParaRPr lang="zh-CN" altLang="zh-CN" sz="1400" i="0">
              <a:solidFill>
                <a:srgbClr val="3333CC"/>
              </a:solidFill>
              <a:latin typeface="Arial" panose="020B0604020202020204" pitchFamily="34" charset="0"/>
            </a:endParaRPr>
          </a:p>
        </p:txBody>
      </p:sp>
      <p:pic>
        <p:nvPicPr>
          <p:cNvPr id="71684" name="内容占位符 10">
            <a:extLst>
              <a:ext uri="{FF2B5EF4-FFF2-40B4-BE49-F238E27FC236}">
                <a16:creationId xmlns:a16="http://schemas.microsoft.com/office/drawing/2014/main" id="{836DA08E-95FB-431E-89DA-67F9E8DB2610}"/>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7400" y="1143000"/>
            <a:ext cx="7569200" cy="525780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6">
            <a:extLst>
              <a:ext uri="{FF2B5EF4-FFF2-40B4-BE49-F238E27FC236}">
                <a16:creationId xmlns:a16="http://schemas.microsoft.com/office/drawing/2014/main" id="{CF0FF314-3564-4476-AA1B-79A7851C6401}"/>
              </a:ext>
            </a:extLst>
          </p:cNvPr>
          <p:cNvSpPr>
            <a:spLocks noGrp="1" noChangeArrowheads="1"/>
          </p:cNvSpPr>
          <p:nvPr>
            <p:ph type="title"/>
          </p:nvPr>
        </p:nvSpPr>
        <p:spPr>
          <a:xfrm>
            <a:off x="152400" y="152400"/>
            <a:ext cx="8839200" cy="792163"/>
          </a:xfrm>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RUP</a:t>
            </a:r>
            <a:r>
              <a:rPr lang="zh-CN" altLang="en-US" sz="4000">
                <a:solidFill>
                  <a:srgbClr val="C00000"/>
                </a:solidFill>
                <a:latin typeface="宋体" panose="02010600030101010101" pitchFamily="2" charset="-122"/>
                <a:ea typeface="宋体" panose="02010600030101010101" pitchFamily="2" charset="-122"/>
              </a:rPr>
              <a:t>过程框架</a:t>
            </a:r>
          </a:p>
        </p:txBody>
      </p:sp>
      <p:sp>
        <p:nvSpPr>
          <p:cNvPr id="72707" name="灯片编号占位符 5">
            <a:extLst>
              <a:ext uri="{FF2B5EF4-FFF2-40B4-BE49-F238E27FC236}">
                <a16:creationId xmlns:a16="http://schemas.microsoft.com/office/drawing/2014/main" id="{70615107-3F51-4A3B-A804-AEB1887F60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255320AD-EEA4-4FAD-BCE4-D7A2D1AB609C}" type="slidenum">
              <a:rPr altLang="en-US" sz="1400" i="0" smtClean="0">
                <a:solidFill>
                  <a:srgbClr val="3333CC"/>
                </a:solidFill>
                <a:latin typeface="Arial" panose="020B0604020202020204" pitchFamily="34" charset="0"/>
              </a:rPr>
              <a:pPr/>
              <a:t>69</a:t>
            </a:fld>
            <a:endParaRPr lang="zh-CN" altLang="en-US" sz="1400" i="0">
              <a:solidFill>
                <a:srgbClr val="3333CC"/>
              </a:solidFill>
              <a:latin typeface="Arial" panose="020B0604020202020204" pitchFamily="34" charset="0"/>
            </a:endParaRPr>
          </a:p>
        </p:txBody>
      </p:sp>
      <p:sp>
        <p:nvSpPr>
          <p:cNvPr id="72708" name="Rectangle 2">
            <a:extLst>
              <a:ext uri="{FF2B5EF4-FFF2-40B4-BE49-F238E27FC236}">
                <a16:creationId xmlns:a16="http://schemas.microsoft.com/office/drawing/2014/main" id="{0EDF593C-7637-42C9-8911-CB0A250742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pPr eaLnBrk="1" hangingPunct="1">
              <a:buFont typeface="Wingdings" panose="05000000000000000000" pitchFamily="2" charset="2"/>
              <a:buNone/>
            </a:pPr>
            <a:endParaRPr lang="zh-CN" altLang="en-US">
              <a:ea typeface="黑体" panose="02010609060101010101" pitchFamily="49" charset="-122"/>
            </a:endParaRPr>
          </a:p>
        </p:txBody>
      </p:sp>
      <p:pic>
        <p:nvPicPr>
          <p:cNvPr id="72709" name="内容占位符 9">
            <a:extLst>
              <a:ext uri="{FF2B5EF4-FFF2-40B4-BE49-F238E27FC236}">
                <a16:creationId xmlns:a16="http://schemas.microsoft.com/office/drawing/2014/main" id="{6AC0E2CB-57F1-4115-BBA3-3EF8DC8C4155}"/>
              </a:ext>
            </a:extLst>
          </p:cNvPr>
          <p:cNvPicPr>
            <a:picLocks noGrp="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1208088"/>
            <a:ext cx="8686800" cy="512762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FF6B7FA1-D55B-4317-9280-B9CD91B10FA7}"/>
              </a:ext>
            </a:extLst>
          </p:cNvPr>
          <p:cNvSpPr>
            <a:spLocks noGrp="1" noChangeArrowheads="1"/>
          </p:cNvSpPr>
          <p:nvPr>
            <p:ph type="title"/>
          </p:nvPr>
        </p:nvSpPr>
        <p:spPr/>
        <p:txBody>
          <a:bodyPr/>
          <a:lstStyle/>
          <a:p>
            <a:endParaRPr lang="zh-CN" altLang="en-US"/>
          </a:p>
        </p:txBody>
      </p:sp>
      <p:sp>
        <p:nvSpPr>
          <p:cNvPr id="9219" name="内容占位符 2">
            <a:extLst>
              <a:ext uri="{FF2B5EF4-FFF2-40B4-BE49-F238E27FC236}">
                <a16:creationId xmlns:a16="http://schemas.microsoft.com/office/drawing/2014/main" id="{B6270163-C1DF-4429-B611-4EA119B176AB}"/>
              </a:ext>
            </a:extLst>
          </p:cNvPr>
          <p:cNvSpPr>
            <a:spLocks noGrp="1" noChangeArrowheads="1"/>
          </p:cNvSpPr>
          <p:nvPr>
            <p:ph idx="1"/>
          </p:nvPr>
        </p:nvSpPr>
        <p:spPr/>
        <p:txBody>
          <a:bodyPr/>
          <a:lstStyle/>
          <a:p>
            <a:r>
              <a:rPr lang="zh-CN" altLang="en-US"/>
              <a:t>什么是软件</a:t>
            </a:r>
            <a:endParaRPr lang="en-US" altLang="zh-CN"/>
          </a:p>
          <a:p>
            <a:pPr lvl="1"/>
            <a:r>
              <a:rPr lang="zh-CN" altLang="en-US"/>
              <a:t>你写过吗？</a:t>
            </a:r>
            <a:endParaRPr lang="en-US" altLang="zh-CN"/>
          </a:p>
          <a:p>
            <a:pPr lvl="1"/>
            <a:r>
              <a:rPr lang="zh-CN" altLang="en-US"/>
              <a:t>别人用过吗？</a:t>
            </a:r>
            <a:endParaRPr lang="en-US" altLang="zh-CN"/>
          </a:p>
          <a:p>
            <a:pPr lvl="1"/>
            <a:r>
              <a:rPr lang="zh-CN" altLang="en-US"/>
              <a:t>好用吗？</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1B01FDFB-1BEA-4F87-BE66-500D895DBC96}"/>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2.</a:t>
            </a:r>
            <a:r>
              <a:rPr lang="zh-CN" altLang="en-US" sz="4000">
                <a:latin typeface="宋体" panose="02010600030101010101" pitchFamily="2" charset="-122"/>
                <a:ea typeface="宋体" panose="02010600030101010101" pitchFamily="2" charset="-122"/>
              </a:rPr>
              <a:t>描述</a:t>
            </a:r>
            <a:r>
              <a:rPr lang="en-US" altLang="zh-CN" sz="4000">
                <a:latin typeface="宋体" panose="02010600030101010101" pitchFamily="2" charset="-122"/>
                <a:ea typeface="宋体" panose="02010600030101010101" pitchFamily="2" charset="-122"/>
              </a:rPr>
              <a:t>RUP</a:t>
            </a:r>
            <a:r>
              <a:rPr lang="zh-CN" altLang="en-US" sz="4000">
                <a:latin typeface="宋体" panose="02010600030101010101" pitchFamily="2" charset="-122"/>
                <a:ea typeface="宋体" panose="02010600030101010101" pitchFamily="2" charset="-122"/>
              </a:rPr>
              <a:t>的</a:t>
            </a:r>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语言机制</a:t>
            </a:r>
          </a:p>
        </p:txBody>
      </p:sp>
      <p:sp>
        <p:nvSpPr>
          <p:cNvPr id="73731" name="灯片编号占位符 5">
            <a:extLst>
              <a:ext uri="{FF2B5EF4-FFF2-40B4-BE49-F238E27FC236}">
                <a16:creationId xmlns:a16="http://schemas.microsoft.com/office/drawing/2014/main" id="{3AB28242-E6BF-4C93-B657-E295E65D67F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ECFE3E6-0B29-4B8E-A4DB-50BD19E8378B}" type="slidenum">
              <a:rPr altLang="en-US" sz="1400" i="0" smtClean="0">
                <a:solidFill>
                  <a:srgbClr val="3333CC"/>
                </a:solidFill>
                <a:latin typeface="Arial" panose="020B0604020202020204" pitchFamily="34" charset="0"/>
              </a:rPr>
              <a:pPr/>
              <a:t>70</a:t>
            </a:fld>
            <a:endParaRPr lang="zh-CN" altLang="en-US" sz="1400" i="0">
              <a:solidFill>
                <a:srgbClr val="3333CC"/>
              </a:solidFill>
              <a:latin typeface="Arial" panose="020B0604020202020204" pitchFamily="34" charset="0"/>
            </a:endParaRPr>
          </a:p>
        </p:txBody>
      </p:sp>
      <p:pic>
        <p:nvPicPr>
          <p:cNvPr id="73732" name="Picture 1">
            <a:extLst>
              <a:ext uri="{FF2B5EF4-FFF2-40B4-BE49-F238E27FC236}">
                <a16:creationId xmlns:a16="http://schemas.microsoft.com/office/drawing/2014/main" id="{1F5C70C4-310F-447D-8A48-0B2A6490EE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066800"/>
            <a:ext cx="8763000" cy="54102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58122320-00A0-422F-BD68-DDD0E00BCFAB}"/>
              </a:ext>
            </a:extLst>
          </p:cNvPr>
          <p:cNvSpPr>
            <a:spLocks noGrp="1" noChangeArrowheads="1"/>
          </p:cNvSpPr>
          <p:nvPr>
            <p:ph type="title"/>
          </p:nvPr>
        </p:nvSpPr>
        <p:spPr>
          <a:xfrm>
            <a:off x="457200" y="152400"/>
            <a:ext cx="8229600" cy="609600"/>
          </a:xfrm>
        </p:spPr>
        <p:txBody>
          <a:bodyPr/>
          <a:lstStyle/>
          <a:p>
            <a:pPr eaLnBrk="1" hangingPunct="1"/>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语言机制</a:t>
            </a:r>
          </a:p>
        </p:txBody>
      </p:sp>
      <p:sp>
        <p:nvSpPr>
          <p:cNvPr id="74755" name="灯片编号占位符 5">
            <a:extLst>
              <a:ext uri="{FF2B5EF4-FFF2-40B4-BE49-F238E27FC236}">
                <a16:creationId xmlns:a16="http://schemas.microsoft.com/office/drawing/2014/main" id="{78E91F44-0102-4940-8D17-AC6245C67C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75F7127-D523-4AD7-A898-7112B8756CDD}" type="slidenum">
              <a:rPr altLang="zh-CN" sz="1400" i="0" smtClean="0">
                <a:solidFill>
                  <a:srgbClr val="3333CC"/>
                </a:solidFill>
                <a:latin typeface="Arial" panose="020B0604020202020204" pitchFamily="34" charset="0"/>
              </a:rPr>
              <a:pPr/>
              <a:t>71</a:t>
            </a:fld>
            <a:endParaRPr lang="zh-CN" altLang="zh-CN" sz="1400" i="0">
              <a:solidFill>
                <a:srgbClr val="3333CC"/>
              </a:solidFill>
              <a:latin typeface="Arial" panose="020B0604020202020204" pitchFamily="34" charset="0"/>
            </a:endParaRPr>
          </a:p>
        </p:txBody>
      </p:sp>
      <p:sp>
        <p:nvSpPr>
          <p:cNvPr id="74756" name="内容占位符 6">
            <a:extLst>
              <a:ext uri="{FF2B5EF4-FFF2-40B4-BE49-F238E27FC236}">
                <a16:creationId xmlns:a16="http://schemas.microsoft.com/office/drawing/2014/main" id="{666708E1-1890-4AA7-BC7D-D8632EB129B9}"/>
              </a:ext>
            </a:extLst>
          </p:cNvPr>
          <p:cNvSpPr>
            <a:spLocks noGrp="1" noChangeArrowheads="1"/>
          </p:cNvSpPr>
          <p:nvPr>
            <p:ph idx="1"/>
          </p:nvPr>
        </p:nvSpPr>
        <p:spPr/>
        <p:txBody>
          <a:bodyPr/>
          <a:lstStyle/>
          <a:p>
            <a:pPr eaLnBrk="1" hangingPunct="1"/>
            <a:endParaRPr lang="zh-CN" altLang="en-US"/>
          </a:p>
        </p:txBody>
      </p:sp>
      <p:pic>
        <p:nvPicPr>
          <p:cNvPr id="74757" name="Picture 2">
            <a:extLst>
              <a:ext uri="{FF2B5EF4-FFF2-40B4-BE49-F238E27FC236}">
                <a16:creationId xmlns:a16="http://schemas.microsoft.com/office/drawing/2014/main" id="{0B1450C1-B93C-4082-AA46-BA1122168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7">
            <a:extLst>
              <a:ext uri="{FF2B5EF4-FFF2-40B4-BE49-F238E27FC236}">
                <a16:creationId xmlns:a16="http://schemas.microsoft.com/office/drawing/2014/main" id="{BF6A556F-6618-4A8F-AD3D-8CD15B1F2EB1}"/>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的用例图</a:t>
            </a:r>
          </a:p>
        </p:txBody>
      </p:sp>
      <p:sp>
        <p:nvSpPr>
          <p:cNvPr id="75779" name="灯片编号占位符 6">
            <a:extLst>
              <a:ext uri="{FF2B5EF4-FFF2-40B4-BE49-F238E27FC236}">
                <a16:creationId xmlns:a16="http://schemas.microsoft.com/office/drawing/2014/main" id="{B5504080-45F5-48AF-B2B2-CAE556410E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DFDE418-40F3-4E50-80A8-75BE680D3612}" type="slidenum">
              <a:rPr altLang="zh-CN" sz="1400" i="0" smtClean="0">
                <a:solidFill>
                  <a:srgbClr val="3333CC"/>
                </a:solidFill>
                <a:latin typeface="Arial" panose="020B0604020202020204" pitchFamily="34" charset="0"/>
              </a:rPr>
              <a:pPr/>
              <a:t>72</a:t>
            </a:fld>
            <a:endParaRPr lang="zh-CN" altLang="zh-CN" sz="1400" i="0">
              <a:solidFill>
                <a:srgbClr val="3333CC"/>
              </a:solidFill>
              <a:latin typeface="Arial" panose="020B0604020202020204" pitchFamily="34" charset="0"/>
            </a:endParaRPr>
          </a:p>
        </p:txBody>
      </p:sp>
      <p:pic>
        <p:nvPicPr>
          <p:cNvPr id="75780" name="Picture 2">
            <a:extLst>
              <a:ext uri="{FF2B5EF4-FFF2-40B4-BE49-F238E27FC236}">
                <a16:creationId xmlns:a16="http://schemas.microsoft.com/office/drawing/2014/main" id="{D82EBE17-3286-48CC-9C64-DC81857160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371600"/>
            <a:ext cx="8686800" cy="47244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7">
            <a:extLst>
              <a:ext uri="{FF2B5EF4-FFF2-40B4-BE49-F238E27FC236}">
                <a16:creationId xmlns:a16="http://schemas.microsoft.com/office/drawing/2014/main" id="{3A6B21EE-5168-4185-8AB2-2CE3BC432EAF}"/>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的类图和对象图</a:t>
            </a:r>
          </a:p>
        </p:txBody>
      </p:sp>
      <p:sp>
        <p:nvSpPr>
          <p:cNvPr id="76803" name="灯片编号占位符 6">
            <a:extLst>
              <a:ext uri="{FF2B5EF4-FFF2-40B4-BE49-F238E27FC236}">
                <a16:creationId xmlns:a16="http://schemas.microsoft.com/office/drawing/2014/main" id="{5AE81D1E-D596-4483-BD2F-06BF135663A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E15D551-2F54-4F34-9E6D-BF6E3E065FD5}" type="slidenum">
              <a:rPr altLang="zh-CN" sz="1400" i="0" smtClean="0">
                <a:solidFill>
                  <a:srgbClr val="3333CC"/>
                </a:solidFill>
                <a:latin typeface="Arial" panose="020B0604020202020204" pitchFamily="34" charset="0"/>
              </a:rPr>
              <a:pPr/>
              <a:t>73</a:t>
            </a:fld>
            <a:endParaRPr lang="zh-CN" altLang="zh-CN" sz="1400" i="0">
              <a:solidFill>
                <a:srgbClr val="3333CC"/>
              </a:solidFill>
              <a:latin typeface="Arial" panose="020B0604020202020204" pitchFamily="34" charset="0"/>
            </a:endParaRPr>
          </a:p>
        </p:txBody>
      </p:sp>
      <p:pic>
        <p:nvPicPr>
          <p:cNvPr id="76804" name="Picture 3">
            <a:extLst>
              <a:ext uri="{FF2B5EF4-FFF2-40B4-BE49-F238E27FC236}">
                <a16:creationId xmlns:a16="http://schemas.microsoft.com/office/drawing/2014/main" id="{9D6D1563-4BD0-410A-A8B5-E2373C8B05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143000"/>
            <a:ext cx="8915400" cy="5257800"/>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B8A51FC9-644C-474E-829D-BF0D1FA8B004}"/>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UML</a:t>
            </a:r>
            <a:r>
              <a:rPr lang="zh-CN" altLang="en-US" sz="4000">
                <a:latin typeface="宋体" panose="02010600030101010101" pitchFamily="2" charset="-122"/>
                <a:ea typeface="宋体" panose="02010600030101010101" pitchFamily="2" charset="-122"/>
              </a:rPr>
              <a:t>的行为图</a:t>
            </a:r>
          </a:p>
        </p:txBody>
      </p:sp>
      <p:sp>
        <p:nvSpPr>
          <p:cNvPr id="77827" name="灯片编号占位符 5">
            <a:extLst>
              <a:ext uri="{FF2B5EF4-FFF2-40B4-BE49-F238E27FC236}">
                <a16:creationId xmlns:a16="http://schemas.microsoft.com/office/drawing/2014/main" id="{4E2EFBC3-BFED-4AE1-B387-F5ECD73D29B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98EC1E2-461D-4776-B3FF-EBD5BC5BCDE8}" type="slidenum">
              <a:rPr altLang="zh-CN" sz="1400" i="0" smtClean="0">
                <a:solidFill>
                  <a:srgbClr val="3333CC"/>
                </a:solidFill>
                <a:latin typeface="Arial" panose="020B0604020202020204" pitchFamily="34" charset="0"/>
              </a:rPr>
              <a:pPr/>
              <a:t>74</a:t>
            </a:fld>
            <a:endParaRPr lang="zh-CN" altLang="zh-CN" sz="1400" i="0">
              <a:solidFill>
                <a:srgbClr val="3333CC"/>
              </a:solidFill>
              <a:latin typeface="Arial" panose="020B0604020202020204" pitchFamily="34" charset="0"/>
            </a:endParaRPr>
          </a:p>
        </p:txBody>
      </p:sp>
      <p:pic>
        <p:nvPicPr>
          <p:cNvPr id="77828" name="Picture 3">
            <a:extLst>
              <a:ext uri="{FF2B5EF4-FFF2-40B4-BE49-F238E27FC236}">
                <a16:creationId xmlns:a16="http://schemas.microsoft.com/office/drawing/2014/main" id="{11B97A40-00F5-4A50-9822-F03064F127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143000"/>
            <a:ext cx="8839200" cy="5257800"/>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E154B635-7154-4B11-9A72-DD504F0C5B93}"/>
              </a:ext>
            </a:extLst>
          </p:cNvPr>
          <p:cNvSpPr>
            <a:spLocks noGrp="1" noChangeArrowheads="1"/>
          </p:cNvSpPr>
          <p:nvPr>
            <p:ph type="title"/>
          </p:nvPr>
        </p:nvSpPr>
        <p:spPr/>
        <p:txBody>
          <a:bodyPr/>
          <a:lstStyle/>
          <a:p>
            <a:pPr eaLnBrk="1" hangingPunct="1"/>
            <a:r>
              <a:rPr lang="en-US" altLang="zh-CN" sz="4000">
                <a:solidFill>
                  <a:srgbClr val="C00000"/>
                </a:solidFill>
                <a:latin typeface="宋体" panose="02010600030101010101" pitchFamily="2" charset="-122"/>
                <a:ea typeface="宋体" panose="02010600030101010101" pitchFamily="2" charset="-122"/>
              </a:rPr>
              <a:t>UML</a:t>
            </a:r>
            <a:r>
              <a:rPr lang="zh-CN" altLang="en-US" sz="4000">
                <a:solidFill>
                  <a:srgbClr val="C00000"/>
                </a:solidFill>
                <a:latin typeface="宋体" panose="02010600030101010101" pitchFamily="2" charset="-122"/>
                <a:ea typeface="宋体" panose="02010600030101010101" pitchFamily="2" charset="-122"/>
              </a:rPr>
              <a:t>的部署图</a:t>
            </a:r>
          </a:p>
        </p:txBody>
      </p:sp>
      <p:sp>
        <p:nvSpPr>
          <p:cNvPr id="78851" name="内容占位符 6">
            <a:extLst>
              <a:ext uri="{FF2B5EF4-FFF2-40B4-BE49-F238E27FC236}">
                <a16:creationId xmlns:a16="http://schemas.microsoft.com/office/drawing/2014/main" id="{6C8DE0B4-8AFB-4201-83F9-4C8F8AE9FE89}"/>
              </a:ext>
            </a:extLst>
          </p:cNvPr>
          <p:cNvSpPr>
            <a:spLocks noGrp="1" noChangeArrowheads="1"/>
          </p:cNvSpPr>
          <p:nvPr>
            <p:ph sz="half" idx="1"/>
          </p:nvPr>
        </p:nvSpPr>
        <p:spPr>
          <a:xfrm>
            <a:off x="457200" y="1524000"/>
            <a:ext cx="4038600" cy="4876800"/>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部署图</a:t>
            </a: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软件系统中各类工件在物理运行环境中的分布</a:t>
            </a:r>
          </a:p>
          <a:p>
            <a:pPr eaLnBrk="1" hangingPunct="1"/>
            <a:endParaRPr lang="zh-CN" altLang="en-US" sz="2400">
              <a:latin typeface="宋体" panose="02010600030101010101" pitchFamily="2" charset="-122"/>
              <a:ea typeface="宋体" panose="02010600030101010101" pitchFamily="2" charset="-122"/>
            </a:endParaRPr>
          </a:p>
        </p:txBody>
      </p:sp>
      <p:sp>
        <p:nvSpPr>
          <p:cNvPr id="78852" name="灯片编号占位符 5">
            <a:extLst>
              <a:ext uri="{FF2B5EF4-FFF2-40B4-BE49-F238E27FC236}">
                <a16:creationId xmlns:a16="http://schemas.microsoft.com/office/drawing/2014/main" id="{CE1E7C75-C83D-466F-A217-EB693FE103D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9E226C5-B187-4C31-A760-4AB15DA818B8}" type="slidenum">
              <a:rPr altLang="zh-CN" sz="1400" i="0" smtClean="0">
                <a:solidFill>
                  <a:srgbClr val="3333CC"/>
                </a:solidFill>
                <a:latin typeface="Arial" panose="020B0604020202020204" pitchFamily="34" charset="0"/>
              </a:rPr>
              <a:pPr/>
              <a:t>75</a:t>
            </a:fld>
            <a:endParaRPr lang="zh-CN" altLang="zh-CN" sz="1400" i="0">
              <a:solidFill>
                <a:srgbClr val="3333CC"/>
              </a:solidFill>
              <a:latin typeface="Arial" panose="020B0604020202020204" pitchFamily="34" charset="0"/>
            </a:endParaRPr>
          </a:p>
        </p:txBody>
      </p:sp>
      <p:pic>
        <p:nvPicPr>
          <p:cNvPr id="78853" name="内容占位符 8" descr="C:\Documents and Settings\QIZC\My Documents\UML图\UML部署图2012.jpg">
            <a:extLst>
              <a:ext uri="{FF2B5EF4-FFF2-40B4-BE49-F238E27FC236}">
                <a16:creationId xmlns:a16="http://schemas.microsoft.com/office/drawing/2014/main" id="{F467638B-BE59-4FD4-8E68-CAFCE845FDB9}"/>
              </a:ext>
            </a:extLst>
          </p:cNvPr>
          <p:cNvPicPr>
            <a:picLocks noGrp="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1876425"/>
            <a:ext cx="4038600" cy="3790950"/>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D559D133-9EAF-4D92-9E98-8D06EAB789D4}"/>
              </a:ext>
            </a:extLst>
          </p:cNvPr>
          <p:cNvSpPr>
            <a:spLocks noGrp="1" noChangeArrowheads="1"/>
          </p:cNvSpPr>
          <p:nvPr>
            <p:ph type="title"/>
          </p:nvPr>
        </p:nvSpPr>
        <p:spPr/>
        <p:txBody>
          <a:bodyPr/>
          <a:lstStyle/>
          <a:p>
            <a:pPr eaLnBrk="1" hangingPunct="1"/>
            <a:endParaRPr lang="zh-CN" altLang="en-US" sz="4000">
              <a:latin typeface="宋体" panose="02010600030101010101" pitchFamily="2" charset="-122"/>
              <a:ea typeface="宋体" panose="02010600030101010101" pitchFamily="2" charset="-122"/>
            </a:endParaRPr>
          </a:p>
        </p:txBody>
      </p:sp>
      <p:graphicFrame>
        <p:nvGraphicFramePr>
          <p:cNvPr id="7" name="内容占位符 6">
            <a:extLst>
              <a:ext uri="{FF2B5EF4-FFF2-40B4-BE49-F238E27FC236}">
                <a16:creationId xmlns:a16="http://schemas.microsoft.com/office/drawing/2014/main" id="{A9A86936-627B-465C-9788-63C561E15753}"/>
              </a:ext>
            </a:extLst>
          </p:cNvPr>
          <p:cNvGraphicFramePr>
            <a:graphicFrameLocks noGrp="1"/>
          </p:cNvGraphicFramePr>
          <p:nvPr>
            <p:ph idx="4294967295"/>
          </p:nvPr>
        </p:nvGraphicFramePr>
        <p:xfrm>
          <a:off x="0" y="0"/>
          <a:ext cx="9144000" cy="6858000"/>
        </p:xfrm>
        <a:graphic>
          <a:graphicData uri="http://schemas.openxmlformats.org/drawingml/2006/table">
            <a:tbl>
              <a:tblPr firstRow="1" bandRow="1">
                <a:tableStyleId>{5C22544A-7EE6-4342-B048-85BDC9FD1C3A}</a:tableStyleId>
              </a:tblPr>
              <a:tblGrid>
                <a:gridCol w="1239864">
                  <a:extLst>
                    <a:ext uri="{9D8B030D-6E8A-4147-A177-3AD203B41FA5}">
                      <a16:colId xmlns:a16="http://schemas.microsoft.com/office/drawing/2014/main" val="20000"/>
                    </a:ext>
                  </a:extLst>
                </a:gridCol>
                <a:gridCol w="2944678">
                  <a:extLst>
                    <a:ext uri="{9D8B030D-6E8A-4147-A177-3AD203B41FA5}">
                      <a16:colId xmlns:a16="http://schemas.microsoft.com/office/drawing/2014/main" val="20001"/>
                    </a:ext>
                  </a:extLst>
                </a:gridCol>
                <a:gridCol w="4959458">
                  <a:extLst>
                    <a:ext uri="{9D8B030D-6E8A-4147-A177-3AD203B41FA5}">
                      <a16:colId xmlns:a16="http://schemas.microsoft.com/office/drawing/2014/main" val="20002"/>
                    </a:ext>
                  </a:extLst>
                </a:gridCol>
              </a:tblGrid>
              <a:tr h="529645">
                <a:tc>
                  <a:txBody>
                    <a:bodyPr/>
                    <a:lstStyle/>
                    <a:p>
                      <a:r>
                        <a:rPr lang="zh-CN" altLang="en-US" sz="2000" dirty="0">
                          <a:solidFill>
                            <a:srgbClr val="C00000"/>
                          </a:solidFill>
                          <a:latin typeface="新宋体" panose="02010609030101010101" pitchFamily="49" charset="-122"/>
                          <a:ea typeface="新宋体" panose="02010609030101010101" pitchFamily="49" charset="-122"/>
                        </a:rPr>
                        <a:t>视图类型</a:t>
                      </a:r>
                    </a:p>
                  </a:txBody>
                  <a:tcPr/>
                </a:tc>
                <a:tc>
                  <a:txBody>
                    <a:bodyPr/>
                    <a:lstStyle/>
                    <a:p>
                      <a:r>
                        <a:rPr lang="zh-CN" altLang="en-US" sz="2000" dirty="0">
                          <a:solidFill>
                            <a:srgbClr val="C00000"/>
                          </a:solidFill>
                          <a:latin typeface="新宋体" panose="02010609030101010101" pitchFamily="49" charset="-122"/>
                          <a:ea typeface="新宋体" panose="02010609030101010101" pitchFamily="49" charset="-122"/>
                        </a:rPr>
                        <a:t>     图 名</a:t>
                      </a:r>
                    </a:p>
                  </a:txBody>
                  <a:tcPr/>
                </a:tc>
                <a:tc>
                  <a:txBody>
                    <a:bodyPr/>
                    <a:lstStyle/>
                    <a:p>
                      <a:r>
                        <a:rPr lang="zh-CN" altLang="en-US" sz="2000" dirty="0">
                          <a:solidFill>
                            <a:srgbClr val="C00000"/>
                          </a:solidFill>
                          <a:latin typeface="新宋体" panose="02010609030101010101" pitchFamily="49" charset="-122"/>
                          <a:ea typeface="新宋体" panose="02010609030101010101" pitchFamily="49" charset="-122"/>
                        </a:rPr>
                        <a:t>           描述功能</a:t>
                      </a:r>
                    </a:p>
                  </a:txBody>
                  <a:tcPr/>
                </a:tc>
                <a:extLst>
                  <a:ext uri="{0D108BD9-81ED-4DB2-BD59-A6C34878D82A}">
                    <a16:rowId xmlns:a16="http://schemas.microsoft.com/office/drawing/2014/main" val="10000"/>
                  </a:ext>
                </a:extLst>
              </a:tr>
              <a:tr h="784546">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用例视图</a:t>
                      </a:r>
                      <a:endParaRPr lang="zh-CN" altLang="en-US" sz="2000" b="1" dirty="0">
                        <a:latin typeface="新宋体" panose="02010609030101010101" pitchFamily="49" charset="-122"/>
                        <a:ea typeface="新宋体" panose="02010609030101010101" pitchFamily="49"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新宋体" panose="02010609030101010101" pitchFamily="49" charset="-122"/>
                          <a:ea typeface="新宋体" panose="02010609030101010101" pitchFamily="49" charset="-122"/>
                        </a:rPr>
                        <a:t>用例图</a:t>
                      </a:r>
                      <a:endParaRPr lang="en-US" altLang="zh-CN" sz="2000" b="1" dirty="0">
                        <a:solidFill>
                          <a:schemeClr val="tx1"/>
                        </a:solidFill>
                        <a:latin typeface="新宋体" panose="02010609030101010101" pitchFamily="49" charset="-122"/>
                        <a:ea typeface="新宋体" panose="02010609030101010101"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sz="2000" b="1" dirty="0">
                          <a:solidFill>
                            <a:schemeClr val="tx1"/>
                          </a:solidFill>
                          <a:latin typeface="新宋体" panose="02010609030101010101" pitchFamily="49" charset="-122"/>
                          <a:ea typeface="新宋体" panose="02010609030101010101" pitchFamily="49" charset="-122"/>
                        </a:rPr>
                        <a:t>use case diagram</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从外部用户的角度描述系统功能，并指出功能的参与者</a:t>
                      </a:r>
                    </a:p>
                  </a:txBody>
                  <a:tcPr/>
                </a:tc>
                <a:extLst>
                  <a:ext uri="{0D108BD9-81ED-4DB2-BD59-A6C34878D82A}">
                    <a16:rowId xmlns:a16="http://schemas.microsoft.com/office/drawing/2014/main" val="10001"/>
                  </a:ext>
                </a:extLst>
              </a:tr>
              <a:tr h="529645">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结构视图</a:t>
                      </a:r>
                      <a:endParaRPr lang="zh-CN" altLang="en-US" sz="2000" b="1" dirty="0">
                        <a:latin typeface="新宋体" panose="02010609030101010101" pitchFamily="49" charset="-122"/>
                        <a:ea typeface="新宋体" panose="02010609030101010101" pitchFamily="49"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新宋体" panose="02010609030101010101" pitchFamily="49" charset="-122"/>
                          <a:ea typeface="新宋体" panose="02010609030101010101" pitchFamily="49" charset="-122"/>
                        </a:rPr>
                        <a:t>包图 </a:t>
                      </a:r>
                      <a:r>
                        <a:rPr lang="en-US" sz="2000" b="1" dirty="0">
                          <a:solidFill>
                            <a:schemeClr val="tx1"/>
                          </a:solidFill>
                          <a:latin typeface="新宋体" panose="02010609030101010101" pitchFamily="49" charset="-122"/>
                          <a:ea typeface="新宋体" panose="02010609030101010101" pitchFamily="49" charset="-122"/>
                        </a:rPr>
                        <a:t>package diagram</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系统结构，包与包之间的关系</a:t>
                      </a:r>
                    </a:p>
                  </a:txBody>
                  <a:tcPr/>
                </a:tc>
                <a:extLst>
                  <a:ext uri="{0D108BD9-81ED-4DB2-BD59-A6C34878D82A}">
                    <a16:rowId xmlns:a16="http://schemas.microsoft.com/office/drawing/2014/main" val="10002"/>
                  </a:ext>
                </a:extLst>
              </a:tr>
              <a:tr h="1125653">
                <a:tc>
                  <a:txBody>
                    <a:bodyPr/>
                    <a:lstStyle/>
                    <a:p>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类图</a:t>
                      </a:r>
                      <a:endParaRPr lang="en-US" altLang="zh-CN" sz="2000" b="1" dirty="0">
                        <a:solidFill>
                          <a:schemeClr val="tx1"/>
                        </a:solidFill>
                        <a:latin typeface="新宋体" panose="02010609030101010101" pitchFamily="49" charset="-122"/>
                        <a:ea typeface="新宋体" panose="02010609030101010101" pitchFamily="49" charset="-122"/>
                      </a:endParaRPr>
                    </a:p>
                    <a:p>
                      <a:r>
                        <a:rPr lang="en-US" sz="2000" b="1" dirty="0">
                          <a:solidFill>
                            <a:schemeClr val="tx1"/>
                          </a:solidFill>
                          <a:latin typeface="新宋体" panose="02010609030101010101" pitchFamily="49" charset="-122"/>
                          <a:ea typeface="新宋体" panose="02010609030101010101" pitchFamily="49" charset="-122"/>
                        </a:rPr>
                        <a:t>class diagram</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系统的静态结构，结点表示系统中的类及属性和操作，边表示类之间的联系，继承、聚合、关联、依赖等</a:t>
                      </a:r>
                    </a:p>
                  </a:txBody>
                  <a:tcPr/>
                </a:tc>
                <a:extLst>
                  <a:ext uri="{0D108BD9-81ED-4DB2-BD59-A6C34878D82A}">
                    <a16:rowId xmlns:a16="http://schemas.microsoft.com/office/drawing/2014/main" val="10003"/>
                  </a:ext>
                </a:extLst>
              </a:tr>
              <a:tr h="840295">
                <a:tc>
                  <a:txBody>
                    <a:bodyPr/>
                    <a:lstStyle/>
                    <a:p>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对象图</a:t>
                      </a:r>
                      <a:endParaRPr lang="en-US" altLang="zh-CN" sz="2000" b="1" dirty="0">
                        <a:solidFill>
                          <a:schemeClr val="tx1"/>
                        </a:solidFill>
                        <a:latin typeface="新宋体" panose="02010609030101010101" pitchFamily="49" charset="-122"/>
                        <a:ea typeface="新宋体" panose="02010609030101010101" pitchFamily="49" charset="-122"/>
                      </a:endParaRPr>
                    </a:p>
                    <a:p>
                      <a:r>
                        <a:rPr lang="en-US" sz="2000" b="1" dirty="0">
                          <a:solidFill>
                            <a:schemeClr val="tx1"/>
                          </a:solidFill>
                          <a:latin typeface="新宋体" panose="02010609030101010101" pitchFamily="49" charset="-122"/>
                          <a:ea typeface="新宋体" panose="02010609030101010101" pitchFamily="49" charset="-122"/>
                        </a:rPr>
                        <a:t>object diagram</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某种状态，或某时间段系统中活跃的对象及其关系</a:t>
                      </a:r>
                    </a:p>
                  </a:txBody>
                  <a:tcPr/>
                </a:tc>
                <a:extLst>
                  <a:ext uri="{0D108BD9-81ED-4DB2-BD59-A6C34878D82A}">
                    <a16:rowId xmlns:a16="http://schemas.microsoft.com/office/drawing/2014/main" val="10004"/>
                  </a:ext>
                </a:extLst>
              </a:tr>
              <a:tr h="784546">
                <a:tc>
                  <a:txBody>
                    <a:bodyPr/>
                    <a:lstStyle/>
                    <a:p>
                      <a:r>
                        <a:rPr lang="zh-CN" altLang="en-US" sz="2000" b="1" dirty="0">
                          <a:solidFill>
                            <a:srgbClr val="0000CC"/>
                          </a:solidFill>
                          <a:latin typeface="新宋体" panose="02010609030101010101" pitchFamily="49" charset="-122"/>
                          <a:ea typeface="新宋体" panose="02010609030101010101" pitchFamily="49" charset="-122"/>
                        </a:rPr>
                        <a:t>行为视图</a:t>
                      </a:r>
                      <a:endParaRPr lang="zh-CN" altLang="en-US" sz="2000" b="1" dirty="0">
                        <a:latin typeface="新宋体" panose="02010609030101010101" pitchFamily="49" charset="-122"/>
                        <a:ea typeface="新宋体" panose="02010609030101010101" pitchFamily="49"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新宋体" panose="02010609030101010101" pitchFamily="49" charset="-122"/>
                          <a:ea typeface="新宋体" panose="02010609030101010101" pitchFamily="49" charset="-122"/>
                        </a:rPr>
                        <a:t>交互图</a:t>
                      </a:r>
                      <a:r>
                        <a:rPr lang="en-US" sz="2000" b="1" dirty="0" err="1">
                          <a:solidFill>
                            <a:schemeClr val="tx1"/>
                          </a:solidFill>
                          <a:latin typeface="新宋体" panose="02010609030101010101" pitchFamily="49" charset="-122"/>
                          <a:ea typeface="新宋体" panose="02010609030101010101" pitchFamily="49" charset="-122"/>
                        </a:rPr>
                        <a:t>interactivedia</a:t>
                      </a:r>
                      <a:r>
                        <a:rPr lang="en-US" sz="2000" b="1" dirty="0">
                          <a:solidFill>
                            <a:schemeClr val="tx1"/>
                          </a:solidFill>
                          <a:latin typeface="新宋体" panose="02010609030101010101" pitchFamily="49" charset="-122"/>
                          <a:ea typeface="新宋体" panose="02010609030101010101" pitchFamily="49" charset="-122"/>
                        </a:rPr>
                        <a:t>.</a:t>
                      </a:r>
                      <a:endParaRPr lang="en-US" altLang="zh-CN" sz="2000" b="1" dirty="0">
                        <a:solidFill>
                          <a:schemeClr val="tx1"/>
                        </a:solidFill>
                        <a:latin typeface="新宋体" panose="02010609030101010101" pitchFamily="49" charset="-122"/>
                        <a:ea typeface="新宋体" panose="02010609030101010101"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新宋体" panose="02010609030101010101" pitchFamily="49" charset="-122"/>
                          <a:ea typeface="新宋体" panose="02010609030101010101" pitchFamily="49" charset="-122"/>
                        </a:rPr>
                        <a:t>   顺序图、通信图</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0000CC"/>
                          </a:solidFill>
                          <a:latin typeface="新宋体" panose="02010609030101010101" pitchFamily="49" charset="-122"/>
                          <a:ea typeface="新宋体" panose="02010609030101010101" pitchFamily="49" charset="-122"/>
                        </a:rPr>
                        <a:t>对象间通过消息传递进行的交互与协作</a:t>
                      </a:r>
                    </a:p>
                  </a:txBody>
                  <a:tcPr/>
                </a:tc>
                <a:extLst>
                  <a:ext uri="{0D108BD9-81ED-4DB2-BD59-A6C34878D82A}">
                    <a16:rowId xmlns:a16="http://schemas.microsoft.com/office/drawing/2014/main" val="10005"/>
                  </a:ext>
                </a:extLst>
              </a:tr>
              <a:tr h="529645">
                <a:tc>
                  <a:txBody>
                    <a:bodyPr/>
                    <a:lstStyle/>
                    <a:p>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状态图</a:t>
                      </a:r>
                      <a:r>
                        <a:rPr lang="en-US" sz="2000" b="1" dirty="0" err="1">
                          <a:solidFill>
                            <a:schemeClr val="tx1"/>
                          </a:solidFill>
                          <a:latin typeface="新宋体" panose="02010609030101010101" pitchFamily="49" charset="-122"/>
                          <a:ea typeface="新宋体" panose="02010609030101010101" pitchFamily="49" charset="-122"/>
                        </a:rPr>
                        <a:t>statechart</a:t>
                      </a:r>
                      <a:r>
                        <a:rPr lang="en-US" sz="2000" b="1" dirty="0">
                          <a:solidFill>
                            <a:schemeClr val="tx1"/>
                          </a:solidFill>
                          <a:latin typeface="新宋体" panose="02010609030101010101" pitchFamily="49" charset="-122"/>
                          <a:ea typeface="新宋体" panose="02010609030101010101" pitchFamily="49" charset="-122"/>
                        </a:rPr>
                        <a:t> dia.</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类的对象的动态行为</a:t>
                      </a:r>
                    </a:p>
                  </a:txBody>
                  <a:tcPr/>
                </a:tc>
                <a:extLst>
                  <a:ext uri="{0D108BD9-81ED-4DB2-BD59-A6C34878D82A}">
                    <a16:rowId xmlns:a16="http://schemas.microsoft.com/office/drawing/2014/main" val="10006"/>
                  </a:ext>
                </a:extLst>
              </a:tr>
              <a:tr h="574257">
                <a:tc>
                  <a:txBody>
                    <a:bodyPr/>
                    <a:lstStyle/>
                    <a:p>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活动图</a:t>
                      </a:r>
                      <a:r>
                        <a:rPr lang="en-US" sz="2000" b="1" dirty="0">
                          <a:solidFill>
                            <a:schemeClr val="tx1"/>
                          </a:solidFill>
                          <a:latin typeface="新宋体" panose="02010609030101010101" pitchFamily="49" charset="-122"/>
                          <a:ea typeface="新宋体" panose="02010609030101010101" pitchFamily="49" charset="-122"/>
                        </a:rPr>
                        <a:t>activity dia.</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完成某项功能的操作序列，并发或同步</a:t>
                      </a:r>
                    </a:p>
                  </a:txBody>
                  <a:tcPr/>
                </a:tc>
                <a:extLst>
                  <a:ext uri="{0D108BD9-81ED-4DB2-BD59-A6C34878D82A}">
                    <a16:rowId xmlns:a16="http://schemas.microsoft.com/office/drawing/2014/main" val="10007"/>
                  </a:ext>
                </a:extLst>
              </a:tr>
              <a:tr h="567042">
                <a:tc>
                  <a:txBody>
                    <a:bodyPr/>
                    <a:lstStyle/>
                    <a:p>
                      <a:r>
                        <a:rPr lang="zh-CN" altLang="en-US" sz="2000" b="1" dirty="0">
                          <a:solidFill>
                            <a:srgbClr val="0000CC"/>
                          </a:solidFill>
                          <a:latin typeface="新宋体" panose="02010609030101010101" pitchFamily="49" charset="-122"/>
                          <a:ea typeface="新宋体" panose="02010609030101010101" pitchFamily="49" charset="-122"/>
                        </a:rPr>
                        <a:t>构件视图</a:t>
                      </a:r>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构件图</a:t>
                      </a:r>
                      <a:r>
                        <a:rPr lang="en-US" sz="2000" b="1" dirty="0">
                          <a:solidFill>
                            <a:schemeClr val="tx1"/>
                          </a:solidFill>
                          <a:latin typeface="新宋体" panose="02010609030101010101" pitchFamily="49" charset="-122"/>
                          <a:ea typeface="新宋体" panose="02010609030101010101" pitchFamily="49" charset="-122"/>
                        </a:rPr>
                        <a:t>component dia.</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系统中构件、构件结构及构件的依赖关系</a:t>
                      </a:r>
                    </a:p>
                  </a:txBody>
                  <a:tcPr/>
                </a:tc>
                <a:extLst>
                  <a:ext uri="{0D108BD9-81ED-4DB2-BD59-A6C34878D82A}">
                    <a16:rowId xmlns:a16="http://schemas.microsoft.com/office/drawing/2014/main" val="10008"/>
                  </a:ext>
                </a:extLst>
              </a:tr>
              <a:tr h="592728">
                <a:tc>
                  <a:txBody>
                    <a:bodyPr/>
                    <a:lstStyle/>
                    <a:p>
                      <a:r>
                        <a:rPr lang="zh-CN" altLang="en-US" sz="2000" b="1" dirty="0">
                          <a:solidFill>
                            <a:srgbClr val="0000CC"/>
                          </a:solidFill>
                          <a:latin typeface="新宋体" panose="02010609030101010101" pitchFamily="49" charset="-122"/>
                          <a:ea typeface="新宋体" panose="02010609030101010101" pitchFamily="49" charset="-122"/>
                        </a:rPr>
                        <a:t>部署视图</a:t>
                      </a:r>
                      <a:endParaRPr lang="zh-CN" altLang="en-US" sz="2000" b="1" dirty="0">
                        <a:latin typeface="新宋体" panose="02010609030101010101" pitchFamily="49" charset="-122"/>
                        <a:ea typeface="新宋体" panose="02010609030101010101" pitchFamily="49" charset="-122"/>
                      </a:endParaRPr>
                    </a:p>
                  </a:txBody>
                  <a:tcPr/>
                </a:tc>
                <a:tc>
                  <a:txBody>
                    <a:bodyPr/>
                    <a:lstStyle/>
                    <a:p>
                      <a:r>
                        <a:rPr lang="zh-CN" altLang="en-US" sz="2000" b="1" dirty="0">
                          <a:solidFill>
                            <a:schemeClr val="tx1"/>
                          </a:solidFill>
                          <a:latin typeface="新宋体" panose="02010609030101010101" pitchFamily="49" charset="-122"/>
                          <a:ea typeface="新宋体" panose="02010609030101010101" pitchFamily="49" charset="-122"/>
                        </a:rPr>
                        <a:t>部署图</a:t>
                      </a:r>
                      <a:r>
                        <a:rPr lang="en-US" sz="2000" b="1" dirty="0">
                          <a:solidFill>
                            <a:schemeClr val="tx1"/>
                          </a:solidFill>
                          <a:latin typeface="新宋体" panose="02010609030101010101" pitchFamily="49" charset="-122"/>
                          <a:ea typeface="新宋体" panose="02010609030101010101" pitchFamily="49" charset="-122"/>
                        </a:rPr>
                        <a:t>deployment dia.</a:t>
                      </a:r>
                      <a:endParaRPr lang="zh-CN" altLang="en-US" sz="2000" b="1" dirty="0">
                        <a:solidFill>
                          <a:schemeClr val="tx1"/>
                        </a:solidFill>
                        <a:latin typeface="新宋体" panose="02010609030101010101" pitchFamily="49" charset="-122"/>
                        <a:ea typeface="新宋体" panose="02010609030101010101" pitchFamily="49" charset="-122"/>
                      </a:endParaRPr>
                    </a:p>
                  </a:txBody>
                  <a:tcPr/>
                </a:tc>
                <a:tc>
                  <a:txBody>
                    <a:bodyPr/>
                    <a:lstStyle/>
                    <a:p>
                      <a:r>
                        <a:rPr lang="zh-CN" altLang="en-US" sz="2000" b="1" dirty="0">
                          <a:solidFill>
                            <a:srgbClr val="0000CC"/>
                          </a:solidFill>
                          <a:latin typeface="新宋体" panose="02010609030101010101" pitchFamily="49" charset="-122"/>
                          <a:ea typeface="新宋体" panose="02010609030101010101" pitchFamily="49" charset="-122"/>
                        </a:rPr>
                        <a:t>系统中类工件在物理运行环境中的分布</a:t>
                      </a:r>
                    </a:p>
                  </a:txBody>
                  <a:tcPr/>
                </a:tc>
                <a:extLst>
                  <a:ext uri="{0D108BD9-81ED-4DB2-BD59-A6C34878D82A}">
                    <a16:rowId xmlns:a16="http://schemas.microsoft.com/office/drawing/2014/main" val="10009"/>
                  </a:ext>
                </a:extLst>
              </a:tr>
            </a:tbl>
          </a:graphicData>
        </a:graphic>
      </p:graphicFrame>
      <p:sp>
        <p:nvSpPr>
          <p:cNvPr id="79921" name="灯片编号占位符 5">
            <a:extLst>
              <a:ext uri="{FF2B5EF4-FFF2-40B4-BE49-F238E27FC236}">
                <a16:creationId xmlns:a16="http://schemas.microsoft.com/office/drawing/2014/main" id="{0B6E509F-6B4F-4C33-9FAA-B0C6FC246C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8227E43-FA56-433B-807A-AF952253F865}" type="slidenum">
              <a:rPr altLang="en-US" sz="1400" i="0" smtClean="0">
                <a:solidFill>
                  <a:srgbClr val="3333CC"/>
                </a:solidFill>
                <a:latin typeface="Arial" panose="020B0604020202020204" pitchFamily="34" charset="0"/>
              </a:rPr>
              <a:pPr/>
              <a:t>76</a:t>
            </a:fld>
            <a:endParaRPr lang="zh-CN" altLang="en-US" sz="1400" i="0">
              <a:solidFill>
                <a:srgbClr val="3333CC"/>
              </a:solidFill>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25FF3FCA-CFC3-4E74-9600-A4F6CB1EA9F3}"/>
              </a:ext>
            </a:extLst>
          </p:cNvPr>
          <p:cNvSpPr>
            <a:spLocks noGrp="1" noChangeArrowheads="1"/>
          </p:cNvSpPr>
          <p:nvPr>
            <p:ph type="title"/>
          </p:nvPr>
        </p:nvSpPr>
        <p:spPr/>
        <p:txBody>
          <a:bodyPr/>
          <a:lstStyle/>
          <a:p>
            <a:pPr algn="l" eaLnBrk="1" hangingPunct="1"/>
            <a:r>
              <a:rPr lang="en-US" altLang="zh-CN" sz="4000">
                <a:solidFill>
                  <a:srgbClr val="A50021"/>
                </a:solidFill>
                <a:latin typeface="宋体" panose="02010600030101010101" pitchFamily="2" charset="-122"/>
                <a:ea typeface="宋体" panose="02010600030101010101" pitchFamily="2" charset="-122"/>
              </a:rPr>
              <a:t>3.RUP</a:t>
            </a:r>
            <a:r>
              <a:rPr lang="zh-CN" altLang="en-US" sz="4000">
                <a:solidFill>
                  <a:srgbClr val="A50021"/>
                </a:solidFill>
                <a:latin typeface="宋体" panose="02010600030101010101" pitchFamily="2" charset="-122"/>
                <a:ea typeface="宋体" panose="02010600030101010101" pitchFamily="2" charset="-122"/>
              </a:rPr>
              <a:t>的五个阶段</a:t>
            </a:r>
          </a:p>
        </p:txBody>
      </p:sp>
      <p:sp>
        <p:nvSpPr>
          <p:cNvPr id="80899" name="内容占位符 2">
            <a:extLst>
              <a:ext uri="{FF2B5EF4-FFF2-40B4-BE49-F238E27FC236}">
                <a16:creationId xmlns:a16="http://schemas.microsoft.com/office/drawing/2014/main" id="{969F36A0-54E8-4292-8F4D-2EE7601405FD}"/>
              </a:ext>
            </a:extLst>
          </p:cNvPr>
          <p:cNvSpPr>
            <a:spLocks noGrp="1" noChangeArrowheads="1"/>
          </p:cNvSpPr>
          <p:nvPr>
            <p:ph sz="half" idx="1"/>
          </p:nvPr>
        </p:nvSpPr>
        <p:spPr>
          <a:xfrm>
            <a:off x="152400" y="1143000"/>
            <a:ext cx="8534400" cy="5257800"/>
          </a:xfrm>
        </p:spPr>
        <p:txBody>
          <a:bodyPr/>
          <a:lstStyle/>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1</a:t>
            </a:r>
            <a:r>
              <a:rPr lang="zh-CN" altLang="en-US" sz="2400">
                <a:solidFill>
                  <a:srgbClr val="000099"/>
                </a:solidFill>
                <a:latin typeface="宋体" panose="02010600030101010101" pitchFamily="2" charset="-122"/>
                <a:ea typeface="宋体" panose="02010600030101010101" pitchFamily="2" charset="-122"/>
              </a:rPr>
              <a:t>）初始 </a:t>
            </a:r>
            <a:r>
              <a:rPr lang="en-US" altLang="zh-CN" sz="2400">
                <a:solidFill>
                  <a:srgbClr val="000099"/>
                </a:solidFill>
                <a:latin typeface="宋体" panose="02010600030101010101" pitchFamily="2" charset="-122"/>
                <a:ea typeface="宋体" panose="02010600030101010101" pitchFamily="2" charset="-122"/>
              </a:rPr>
              <a:t>(inception)</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2</a:t>
            </a:r>
            <a:r>
              <a:rPr lang="zh-CN" altLang="en-US" sz="2400">
                <a:solidFill>
                  <a:srgbClr val="000099"/>
                </a:solidFill>
                <a:latin typeface="宋体" panose="02010600030101010101" pitchFamily="2" charset="-122"/>
                <a:ea typeface="宋体" panose="02010600030101010101" pitchFamily="2" charset="-122"/>
              </a:rPr>
              <a:t>）细化</a:t>
            </a:r>
            <a:r>
              <a:rPr lang="en-US" altLang="zh-CN" sz="2400">
                <a:solidFill>
                  <a:srgbClr val="000099"/>
                </a:solidFill>
                <a:latin typeface="宋体" panose="02010600030101010101" pitchFamily="2" charset="-122"/>
                <a:ea typeface="宋体" panose="02010600030101010101" pitchFamily="2" charset="-122"/>
              </a:rPr>
              <a:t>(elaboration)</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3</a:t>
            </a:r>
            <a:r>
              <a:rPr lang="zh-CN" altLang="en-US" sz="2400">
                <a:solidFill>
                  <a:srgbClr val="000099"/>
                </a:solidFill>
                <a:latin typeface="宋体" panose="02010600030101010101" pitchFamily="2" charset="-122"/>
                <a:ea typeface="宋体" panose="02010600030101010101" pitchFamily="2" charset="-122"/>
              </a:rPr>
              <a:t>）构造</a:t>
            </a:r>
            <a:r>
              <a:rPr lang="en-US" altLang="zh-CN" sz="2400">
                <a:solidFill>
                  <a:srgbClr val="000099"/>
                </a:solidFill>
                <a:latin typeface="宋体" panose="02010600030101010101" pitchFamily="2" charset="-122"/>
                <a:ea typeface="宋体" panose="02010600030101010101" pitchFamily="2" charset="-122"/>
              </a:rPr>
              <a:t>(construction)</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4</a:t>
            </a:r>
            <a:r>
              <a:rPr lang="zh-CN" altLang="en-US" sz="2400">
                <a:solidFill>
                  <a:srgbClr val="000099"/>
                </a:solidFill>
                <a:latin typeface="宋体" panose="02010600030101010101" pitchFamily="2" charset="-122"/>
                <a:ea typeface="宋体" panose="02010600030101010101" pitchFamily="2" charset="-122"/>
              </a:rPr>
              <a:t>）移交</a:t>
            </a:r>
            <a:r>
              <a:rPr lang="en-US" altLang="zh-CN" sz="2400">
                <a:solidFill>
                  <a:srgbClr val="000099"/>
                </a:solidFill>
                <a:latin typeface="宋体" panose="02010600030101010101" pitchFamily="2" charset="-122"/>
                <a:ea typeface="宋体" panose="02010600030101010101" pitchFamily="2" charset="-122"/>
              </a:rPr>
              <a:t>(transition)</a:t>
            </a: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5</a:t>
            </a:r>
            <a:r>
              <a:rPr lang="zh-CN" altLang="en-US" sz="2400">
                <a:solidFill>
                  <a:srgbClr val="000099"/>
                </a:solidFill>
                <a:latin typeface="宋体" panose="02010600030101010101" pitchFamily="2" charset="-122"/>
                <a:ea typeface="宋体" panose="02010600030101010101" pitchFamily="2" charset="-122"/>
              </a:rPr>
              <a:t>）生产（</a:t>
            </a:r>
            <a:r>
              <a:rPr lang="en-US" altLang="zh-CN" sz="2400">
                <a:solidFill>
                  <a:srgbClr val="000099"/>
                </a:solidFill>
                <a:latin typeface="宋体" panose="02010600030101010101" pitchFamily="2" charset="-122"/>
                <a:ea typeface="宋体" panose="02010600030101010101" pitchFamily="2" charset="-122"/>
              </a:rPr>
              <a:t>production</a:t>
            </a:r>
            <a:r>
              <a:rPr lang="zh-CN" altLang="en-US" sz="2400">
                <a:solidFill>
                  <a:srgbClr val="000099"/>
                </a:solidFill>
                <a:latin typeface="宋体" panose="02010600030101010101" pitchFamily="2" charset="-122"/>
                <a:ea typeface="宋体" panose="02010600030101010101" pitchFamily="2" charset="-122"/>
              </a:rPr>
              <a:t>）</a:t>
            </a:r>
          </a:p>
          <a:p>
            <a:pPr eaLnBrk="1" hangingPunct="1">
              <a:lnSpc>
                <a:spcPct val="150000"/>
              </a:lnSpc>
            </a:pP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下面介绍五个阶段的软件状态及相关活动。</a:t>
            </a:r>
          </a:p>
        </p:txBody>
      </p:sp>
      <p:sp>
        <p:nvSpPr>
          <p:cNvPr id="80900" name="灯片编号占位符 5">
            <a:extLst>
              <a:ext uri="{FF2B5EF4-FFF2-40B4-BE49-F238E27FC236}">
                <a16:creationId xmlns:a16="http://schemas.microsoft.com/office/drawing/2014/main" id="{2CF83596-820B-4858-A850-D158BC1DCF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1A1EAF8-446B-4CCC-8659-A88E3D1CD16E}" type="slidenum">
              <a:rPr altLang="en-US" sz="1400" i="0" smtClean="0">
                <a:solidFill>
                  <a:srgbClr val="3333CC"/>
                </a:solidFill>
                <a:latin typeface="Arial" panose="020B0604020202020204" pitchFamily="34" charset="0"/>
              </a:rPr>
              <a:pPr/>
              <a:t>77</a:t>
            </a:fld>
            <a:endParaRPr lang="zh-CN" altLang="en-US" sz="1400" i="0">
              <a:solidFill>
                <a:srgbClr val="3333CC"/>
              </a:solidFill>
              <a:latin typeface="Arial" panose="020B0604020202020204" pitchFamily="34" charset="0"/>
            </a:endParaRPr>
          </a:p>
        </p:txBody>
      </p:sp>
      <p:pic>
        <p:nvPicPr>
          <p:cNvPr id="80901" name="内容占位符 7">
            <a:extLst>
              <a:ext uri="{FF2B5EF4-FFF2-40B4-BE49-F238E27FC236}">
                <a16:creationId xmlns:a16="http://schemas.microsoft.com/office/drawing/2014/main" id="{4DD4E237-54CC-4D21-8B91-7C8E3D745CEA}"/>
              </a:ext>
            </a:extLst>
          </p:cNvPr>
          <p:cNvPicPr>
            <a:picLocks noGrp="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67200" y="1524000"/>
            <a:ext cx="4876800" cy="3810000"/>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AE5699EC-3EE2-4C32-B816-5D74968558C5}"/>
              </a:ext>
            </a:extLst>
          </p:cNvPr>
          <p:cNvSpPr>
            <a:spLocks noGrp="1" noChangeArrowheads="1"/>
          </p:cNvSpPr>
          <p:nvPr>
            <p:ph type="title"/>
          </p:nvPr>
        </p:nvSpPr>
        <p:spPr>
          <a:xfrm>
            <a:off x="457200" y="142875"/>
            <a:ext cx="8229600" cy="857250"/>
          </a:xfrm>
        </p:spPr>
        <p:txBody>
          <a:bodyPr/>
          <a:lstStyle/>
          <a:p>
            <a:pPr algn="l" eaLnBrk="1" hangingPunct="1"/>
            <a:r>
              <a:rPr lang="zh-CN" altLang="en-US" sz="3600">
                <a:latin typeface="宋体" panose="02010600030101010101" pitchFamily="2" charset="-122"/>
                <a:ea typeface="宋体" panose="02010600030101010101" pitchFamily="2" charset="-122"/>
              </a:rPr>
              <a:t>⑴初始 </a:t>
            </a:r>
            <a:r>
              <a:rPr lang="en-US" altLang="zh-CN" sz="3600">
                <a:latin typeface="宋体" panose="02010600030101010101" pitchFamily="2" charset="-122"/>
                <a:ea typeface="宋体" panose="02010600030101010101" pitchFamily="2" charset="-122"/>
              </a:rPr>
              <a:t>(inception) </a:t>
            </a:r>
            <a:r>
              <a:rPr lang="zh-CN" altLang="en-US" sz="3600">
                <a:latin typeface="宋体" panose="02010600030101010101" pitchFamily="2" charset="-122"/>
                <a:ea typeface="宋体" panose="02010600030101010101" pitchFamily="2" charset="-122"/>
              </a:rPr>
              <a:t>阶段</a:t>
            </a:r>
          </a:p>
        </p:txBody>
      </p:sp>
      <p:sp>
        <p:nvSpPr>
          <p:cNvPr id="81923" name="内容占位符 2">
            <a:extLst>
              <a:ext uri="{FF2B5EF4-FFF2-40B4-BE49-F238E27FC236}">
                <a16:creationId xmlns:a16="http://schemas.microsoft.com/office/drawing/2014/main" id="{0DFC85A0-B2D3-4AD8-AD4F-F38263E4935C}"/>
              </a:ext>
            </a:extLst>
          </p:cNvPr>
          <p:cNvSpPr>
            <a:spLocks noGrp="1" noChangeArrowheads="1"/>
          </p:cNvSpPr>
          <p:nvPr>
            <p:ph idx="1"/>
          </p:nvPr>
        </p:nvSpPr>
        <p:spPr>
          <a:xfrm>
            <a:off x="228600" y="1000125"/>
            <a:ext cx="8501063" cy="542925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软件制品</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业务过程模型、业务用例</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基本需求、初步开发策略</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进度计划、系统基本架构</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主要活动</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业务建模、需求描述</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通过</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用例</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use case</a:t>
            </a:r>
            <a:r>
              <a:rPr lang="zh-CN" altLang="en-US" sz="2400">
                <a:solidFill>
                  <a:srgbClr val="000099"/>
                </a:solidFill>
                <a:latin typeface="宋体" panose="02010600030101010101" pitchFamily="2" charset="-122"/>
                <a:ea typeface="宋体" panose="02010600030101010101" pitchFamily="2" charset="-122"/>
              </a:rPr>
              <a:t>）描述软件的功能和性能，描述人、机器，或其他系统与软件的交互过程，及执行的操作。</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将软件项目几百甚至几千个用例划分为若干子集作为增量，迭代开发一个增量，生成一个新版本</a:t>
            </a:r>
          </a:p>
        </p:txBody>
      </p:sp>
      <p:sp>
        <p:nvSpPr>
          <p:cNvPr id="81924" name="灯片编号占位符 5">
            <a:extLst>
              <a:ext uri="{FF2B5EF4-FFF2-40B4-BE49-F238E27FC236}">
                <a16:creationId xmlns:a16="http://schemas.microsoft.com/office/drawing/2014/main" id="{1822FD4E-C9C6-4164-A9F9-F4CE7A6A9E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21282D0-7C50-4DF3-984F-39284C8C2098}" type="slidenum">
              <a:rPr altLang="en-US" sz="1400" i="0" smtClean="0">
                <a:solidFill>
                  <a:srgbClr val="3333CC"/>
                </a:solidFill>
                <a:latin typeface="Arial" panose="020B0604020202020204" pitchFamily="34" charset="0"/>
              </a:rPr>
              <a:pPr/>
              <a:t>78</a:t>
            </a:fld>
            <a:endParaRPr lang="zh-CN" altLang="en-US" sz="1400" i="0">
              <a:solidFill>
                <a:srgbClr val="3333CC"/>
              </a:solidFill>
              <a:latin typeface="Arial" panose="020B0604020202020204" pitchFamily="34" charset="0"/>
            </a:endParaRPr>
          </a:p>
        </p:txBody>
      </p:sp>
      <p:pic>
        <p:nvPicPr>
          <p:cNvPr id="81925" name="图片 6">
            <a:extLst>
              <a:ext uri="{FF2B5EF4-FFF2-40B4-BE49-F238E27FC236}">
                <a16:creationId xmlns:a16="http://schemas.microsoft.com/office/drawing/2014/main" id="{BC54C581-EC43-48F8-BD62-79195A9E9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066800"/>
            <a:ext cx="426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27B83A49-895E-4BB5-B93C-93A620B1C3F2}"/>
              </a:ext>
            </a:extLst>
          </p:cNvPr>
          <p:cNvSpPr>
            <a:spLocks noGrp="1" noChangeArrowheads="1"/>
          </p:cNvSpPr>
          <p:nvPr>
            <p:ph type="title"/>
          </p:nvPr>
        </p:nvSpPr>
        <p:spPr>
          <a:xfrm>
            <a:off x="457200" y="142875"/>
            <a:ext cx="8229600" cy="785813"/>
          </a:xfrm>
        </p:spPr>
        <p:txBody>
          <a:bodyPr/>
          <a:lstStyle/>
          <a:p>
            <a:pPr algn="l" eaLnBrk="1" hangingPunct="1"/>
            <a:r>
              <a:rPr lang="zh-CN" altLang="en-US" sz="3600">
                <a:latin typeface="宋体" panose="02010600030101010101" pitchFamily="2" charset="-122"/>
                <a:ea typeface="宋体" panose="02010600030101010101" pitchFamily="2" charset="-122"/>
              </a:rPr>
              <a:t>⑵细化</a:t>
            </a:r>
            <a:r>
              <a:rPr lang="en-US" altLang="zh-CN" sz="3600">
                <a:latin typeface="宋体" panose="02010600030101010101" pitchFamily="2" charset="-122"/>
                <a:ea typeface="宋体" panose="02010600030101010101" pitchFamily="2" charset="-122"/>
              </a:rPr>
              <a:t>(elaboration)</a:t>
            </a:r>
            <a:r>
              <a:rPr lang="zh-CN" altLang="en-US" sz="3600">
                <a:latin typeface="宋体" panose="02010600030101010101" pitchFamily="2" charset="-122"/>
                <a:ea typeface="宋体" panose="02010600030101010101" pitchFamily="2" charset="-122"/>
              </a:rPr>
              <a:t>阶段</a:t>
            </a:r>
          </a:p>
        </p:txBody>
      </p:sp>
      <p:sp>
        <p:nvSpPr>
          <p:cNvPr id="82947" name="内容占位符 2">
            <a:extLst>
              <a:ext uri="{FF2B5EF4-FFF2-40B4-BE49-F238E27FC236}">
                <a16:creationId xmlns:a16="http://schemas.microsoft.com/office/drawing/2014/main" id="{E1829E8E-DD82-4EFB-B8C8-85E06A1AC223}"/>
              </a:ext>
            </a:extLst>
          </p:cNvPr>
          <p:cNvSpPr>
            <a:spLocks noGrp="1" noChangeArrowheads="1"/>
          </p:cNvSpPr>
          <p:nvPr>
            <p:ph idx="1"/>
          </p:nvPr>
        </p:nvSpPr>
        <p:spPr>
          <a:xfrm>
            <a:off x="500063" y="1143000"/>
            <a:ext cx="8229600" cy="5286375"/>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软件制品</a:t>
            </a:r>
            <a:br>
              <a:rPr lang="en-US" altLang="zh-CN" sz="2400">
                <a:latin typeface="宋体" panose="02010600030101010101" pitchFamily="2" charset="-122"/>
                <a:ea typeface="宋体" panose="02010600030101010101" pitchFamily="2" charset="-122"/>
              </a:rPr>
            </a:br>
            <a:r>
              <a:rPr lang="zh-CN" altLang="en-US" sz="2400">
                <a:solidFill>
                  <a:srgbClr val="000099"/>
                </a:solidFill>
                <a:latin typeface="宋体" panose="02010600030101010101" pitchFamily="2" charset="-122"/>
                <a:ea typeface="宋体" panose="02010600030101010101" pitchFamily="2" charset="-122"/>
              </a:rPr>
              <a:t>用</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描述软件需求规约</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软件系统架构</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完善的项目计划</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活动：</a:t>
            </a:r>
            <a:r>
              <a:rPr lang="zh-CN" altLang="en-US" sz="2400">
                <a:solidFill>
                  <a:srgbClr val="000099"/>
                </a:solidFill>
                <a:latin typeface="宋体" panose="02010600030101010101" pitchFamily="2" charset="-122"/>
                <a:ea typeface="宋体" panose="02010600030101010101" pitchFamily="2" charset="-122"/>
              </a:rPr>
              <a:t>需求和设计</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面向用户的规约用无歧义</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自然语言描述，便于用户的理解、测试和确认</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面向软件开发人员的规约用</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描述，便于软件工程师进行软件开发。</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两种描述形式不同，但内容必须一致。</a:t>
            </a:r>
            <a:endParaRPr lang="en-US" altLang="zh-CN" sz="2400">
              <a:solidFill>
                <a:srgbClr val="000099"/>
              </a:solidFill>
              <a:latin typeface="宋体" panose="02010600030101010101" pitchFamily="2" charset="-122"/>
              <a:ea typeface="宋体" panose="02010600030101010101" pitchFamily="2" charset="-122"/>
            </a:endParaRPr>
          </a:p>
        </p:txBody>
      </p:sp>
      <p:sp>
        <p:nvSpPr>
          <p:cNvPr id="82948" name="灯片编号占位符 5">
            <a:extLst>
              <a:ext uri="{FF2B5EF4-FFF2-40B4-BE49-F238E27FC236}">
                <a16:creationId xmlns:a16="http://schemas.microsoft.com/office/drawing/2014/main" id="{41C49F04-CA11-4851-A099-B82B89B76B4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0A32433-BD22-4F14-A5B9-09246345CE10}" type="slidenum">
              <a:rPr altLang="en-US" sz="1400" i="0" smtClean="0">
                <a:solidFill>
                  <a:srgbClr val="3333CC"/>
                </a:solidFill>
                <a:latin typeface="Arial" panose="020B0604020202020204" pitchFamily="34" charset="0"/>
              </a:rPr>
              <a:pPr/>
              <a:t>79</a:t>
            </a:fld>
            <a:endParaRPr lang="zh-CN" altLang="en-US" sz="1400" i="0">
              <a:solidFill>
                <a:srgbClr val="3333CC"/>
              </a:solidFill>
              <a:latin typeface="Arial" panose="020B0604020202020204" pitchFamily="34" charset="0"/>
            </a:endParaRPr>
          </a:p>
        </p:txBody>
      </p:sp>
      <p:pic>
        <p:nvPicPr>
          <p:cNvPr id="82949" name="图片 6">
            <a:extLst>
              <a:ext uri="{FF2B5EF4-FFF2-40B4-BE49-F238E27FC236}">
                <a16:creationId xmlns:a16="http://schemas.microsoft.com/office/drawing/2014/main" id="{9B229067-EE7A-458F-9AC4-DDE99E646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143000"/>
            <a:ext cx="4114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A70A0E8C-3D0C-4DDE-979D-79259D54E4EC}"/>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1.1.1 </a:t>
            </a:r>
            <a:r>
              <a:rPr lang="zh-CN" altLang="en-US" sz="4000">
                <a:latin typeface="宋体" panose="02010600030101010101" pitchFamily="2" charset="-122"/>
                <a:ea typeface="宋体" panose="02010600030101010101" pitchFamily="2" charset="-122"/>
              </a:rPr>
              <a:t>软件的概念</a:t>
            </a:r>
          </a:p>
        </p:txBody>
      </p:sp>
      <p:sp>
        <p:nvSpPr>
          <p:cNvPr id="10243" name="内容占位符 2">
            <a:extLst>
              <a:ext uri="{FF2B5EF4-FFF2-40B4-BE49-F238E27FC236}">
                <a16:creationId xmlns:a16="http://schemas.microsoft.com/office/drawing/2014/main" id="{A6F971AF-150E-42D9-AC18-E43B1774455D}"/>
              </a:ext>
            </a:extLst>
          </p:cNvPr>
          <p:cNvSpPr>
            <a:spLocks noGrp="1" noChangeArrowheads="1"/>
          </p:cNvSpPr>
          <p:nvPr>
            <p:ph idx="1"/>
          </p:nvPr>
        </p:nvSpPr>
        <p:spPr>
          <a:xfrm>
            <a:off x="457200" y="1143000"/>
            <a:ext cx="8229600" cy="5181600"/>
          </a:xfrm>
        </p:spPr>
        <p:txBody>
          <a:bodyPr/>
          <a:lstStyle/>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1 </a:t>
            </a:r>
            <a:r>
              <a:rPr lang="zh-CN" altLang="en-US" sz="2800">
                <a:solidFill>
                  <a:srgbClr val="000099"/>
                </a:solidFill>
                <a:latin typeface="宋体" panose="02010600030101010101" pitchFamily="2" charset="-122"/>
                <a:ea typeface="宋体" panose="02010600030101010101" pitchFamily="2" charset="-122"/>
              </a:rPr>
              <a:t>软件定义</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2 </a:t>
            </a:r>
            <a:r>
              <a:rPr lang="zh-CN" altLang="en-US" sz="2800">
                <a:solidFill>
                  <a:srgbClr val="000099"/>
                </a:solidFill>
                <a:latin typeface="宋体" panose="02010600030101010101" pitchFamily="2" charset="-122"/>
                <a:ea typeface="宋体" panose="02010600030101010101" pitchFamily="2" charset="-122"/>
              </a:rPr>
              <a:t>软件特点</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3 </a:t>
            </a:r>
            <a:r>
              <a:rPr lang="zh-CN" altLang="en-US" sz="2800">
                <a:solidFill>
                  <a:srgbClr val="000099"/>
                </a:solidFill>
                <a:latin typeface="宋体" panose="02010600030101010101" pitchFamily="2" charset="-122"/>
                <a:ea typeface="宋体" panose="02010600030101010101" pitchFamily="2" charset="-122"/>
              </a:rPr>
              <a:t>软件生存周期</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4 </a:t>
            </a:r>
            <a:r>
              <a:rPr lang="zh-CN" altLang="en-US" sz="2800">
                <a:solidFill>
                  <a:srgbClr val="000099"/>
                </a:solidFill>
                <a:latin typeface="宋体" panose="02010600030101010101" pitchFamily="2" charset="-122"/>
                <a:ea typeface="宋体" panose="02010600030101010101" pitchFamily="2" charset="-122"/>
              </a:rPr>
              <a:t>软件分类</a:t>
            </a:r>
            <a:endParaRPr lang="en-US" altLang="zh-CN" sz="28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en-US" altLang="zh-CN" sz="2800">
                <a:solidFill>
                  <a:srgbClr val="000099"/>
                </a:solidFill>
                <a:latin typeface="宋体" panose="02010600030101010101" pitchFamily="2" charset="-122"/>
                <a:ea typeface="宋体" panose="02010600030101010101" pitchFamily="2" charset="-122"/>
              </a:rPr>
              <a:t>5 </a:t>
            </a:r>
            <a:r>
              <a:rPr lang="zh-CN" altLang="en-US" sz="2800">
                <a:solidFill>
                  <a:srgbClr val="000099"/>
                </a:solidFill>
                <a:latin typeface="宋体" panose="02010600030101010101" pitchFamily="2" charset="-122"/>
                <a:ea typeface="宋体" panose="02010600030101010101" pitchFamily="2" charset="-122"/>
              </a:rPr>
              <a:t>软件质量</a:t>
            </a:r>
            <a:endParaRPr lang="en-US" altLang="zh-CN" sz="2800">
              <a:solidFill>
                <a:srgbClr val="000099"/>
              </a:solidFill>
              <a:latin typeface="宋体" panose="02010600030101010101" pitchFamily="2" charset="-122"/>
              <a:ea typeface="宋体" panose="02010600030101010101" pitchFamily="2" charset="-122"/>
            </a:endParaRPr>
          </a:p>
        </p:txBody>
      </p:sp>
      <p:sp>
        <p:nvSpPr>
          <p:cNvPr id="10244" name="灯片编号占位符 5">
            <a:extLst>
              <a:ext uri="{FF2B5EF4-FFF2-40B4-BE49-F238E27FC236}">
                <a16:creationId xmlns:a16="http://schemas.microsoft.com/office/drawing/2014/main" id="{6BDFDB58-D3C3-42CF-AA2E-3744795899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D115F71-DF45-464C-8034-5D53D0B5CDEC}" type="slidenum">
              <a:rPr altLang="zh-CN" sz="1400" i="0" smtClean="0">
                <a:solidFill>
                  <a:srgbClr val="3333CC"/>
                </a:solidFill>
                <a:latin typeface="Arial" panose="020B0604020202020204" pitchFamily="34" charset="0"/>
              </a:rPr>
              <a:pPr/>
              <a:t>8</a:t>
            </a:fld>
            <a:endParaRPr lang="zh-CN" altLang="zh-CN" sz="1400" i="0">
              <a:solidFill>
                <a:srgbClr val="3333CC"/>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C6FF065F-E3AC-4D26-A5E7-CE9ACF475DFC}"/>
              </a:ext>
            </a:extLst>
          </p:cNvPr>
          <p:cNvSpPr>
            <a:spLocks noGrp="1" noChangeArrowheads="1"/>
          </p:cNvSpPr>
          <p:nvPr>
            <p:ph type="title"/>
          </p:nvPr>
        </p:nvSpPr>
        <p:spPr/>
        <p:txBody>
          <a:bodyPr/>
          <a:lstStyle/>
          <a:p>
            <a:pPr algn="l" eaLnBrk="1" hangingPunct="1"/>
            <a:r>
              <a:rPr lang="zh-CN" altLang="en-US" sz="3600">
                <a:latin typeface="宋体" panose="02010600030101010101" pitchFamily="2" charset="-122"/>
                <a:ea typeface="宋体" panose="02010600030101010101" pitchFamily="2" charset="-122"/>
              </a:rPr>
              <a:t>细化</a:t>
            </a:r>
            <a:r>
              <a:rPr lang="en-US" altLang="zh-CN" sz="3600">
                <a:latin typeface="宋体" panose="02010600030101010101" pitchFamily="2" charset="-122"/>
                <a:ea typeface="宋体" panose="02010600030101010101" pitchFamily="2" charset="-122"/>
              </a:rPr>
              <a:t>(elaboration)</a:t>
            </a:r>
            <a:r>
              <a:rPr lang="zh-CN" altLang="en-US" sz="3600">
                <a:latin typeface="宋体" panose="02010600030101010101" pitchFamily="2" charset="-122"/>
                <a:ea typeface="宋体" panose="02010600030101010101" pitchFamily="2" charset="-122"/>
              </a:rPr>
              <a:t>阶段</a:t>
            </a:r>
          </a:p>
        </p:txBody>
      </p:sp>
      <p:sp>
        <p:nvSpPr>
          <p:cNvPr id="83971" name="内容占位符 2">
            <a:extLst>
              <a:ext uri="{FF2B5EF4-FFF2-40B4-BE49-F238E27FC236}">
                <a16:creationId xmlns:a16="http://schemas.microsoft.com/office/drawing/2014/main" id="{5ED7E786-80FD-41ED-ACE0-B63504468B8C}"/>
              </a:ext>
            </a:extLst>
          </p:cNvPr>
          <p:cNvSpPr>
            <a:spLocks noGrp="1" noChangeArrowheads="1"/>
          </p:cNvSpPr>
          <p:nvPr>
            <p:ph idx="1"/>
          </p:nvPr>
        </p:nvSpPr>
        <p:spPr>
          <a:xfrm>
            <a:off x="304800" y="1219200"/>
            <a:ext cx="8382000" cy="5181600"/>
          </a:xfrm>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软件需求规约：</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用例：用用例图描述</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用例交互过程：用交互图描述；  </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应用领域概念模型：用类图描述  </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需求分析模型：</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用类图、状态图、活动图描述</a:t>
            </a:r>
          </a:p>
          <a:p>
            <a:pPr eaLnBrk="1" hangingPunct="1"/>
            <a:r>
              <a:rPr lang="zh-CN" altLang="en-US" sz="2400">
                <a:solidFill>
                  <a:srgbClr val="000099"/>
                </a:solidFill>
                <a:latin typeface="宋体" panose="02010600030101010101" pitchFamily="2" charset="-122"/>
                <a:ea typeface="宋体" panose="02010600030101010101" pitchFamily="2" charset="-122"/>
              </a:rPr>
              <a:t>软件体系结构：</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用包图、构件图和部署图等描述</a:t>
            </a:r>
          </a:p>
        </p:txBody>
      </p:sp>
      <p:sp>
        <p:nvSpPr>
          <p:cNvPr id="83972" name="灯片编号占位符 5">
            <a:extLst>
              <a:ext uri="{FF2B5EF4-FFF2-40B4-BE49-F238E27FC236}">
                <a16:creationId xmlns:a16="http://schemas.microsoft.com/office/drawing/2014/main" id="{03B73827-E980-4F52-9367-8E43AFC947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A73590EB-CA40-4D82-9ADE-755F0B8B2253}" type="slidenum">
              <a:rPr altLang="en-US" sz="1400" i="0" smtClean="0">
                <a:solidFill>
                  <a:srgbClr val="3333CC"/>
                </a:solidFill>
                <a:latin typeface="Arial" panose="020B0604020202020204" pitchFamily="34" charset="0"/>
              </a:rPr>
              <a:pPr/>
              <a:t>80</a:t>
            </a:fld>
            <a:endParaRPr lang="zh-CN" altLang="en-US" sz="1400" i="0">
              <a:solidFill>
                <a:srgbClr val="3333CC"/>
              </a:solidFill>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CDB1AAE0-5C0D-48CE-A89D-146BD9152397}"/>
              </a:ext>
            </a:extLst>
          </p:cNvPr>
          <p:cNvSpPr>
            <a:spLocks noGrp="1" noChangeArrowheads="1"/>
          </p:cNvSpPr>
          <p:nvPr>
            <p:ph type="title"/>
          </p:nvPr>
        </p:nvSpPr>
        <p:spPr/>
        <p:txBody>
          <a:bodyPr/>
          <a:lstStyle/>
          <a:p>
            <a:pPr algn="l" eaLnBrk="1" hangingPunct="1"/>
            <a:r>
              <a:rPr lang="zh-CN" altLang="en-US" sz="3600">
                <a:latin typeface="宋体" panose="02010600030101010101" pitchFamily="2" charset="-122"/>
                <a:ea typeface="宋体" panose="02010600030101010101" pitchFamily="2" charset="-122"/>
              </a:rPr>
              <a:t>⑶ 构造</a:t>
            </a:r>
            <a:r>
              <a:rPr lang="en-US" altLang="zh-CN" sz="3600">
                <a:latin typeface="宋体" panose="02010600030101010101" pitchFamily="2" charset="-122"/>
                <a:ea typeface="宋体" panose="02010600030101010101" pitchFamily="2" charset="-122"/>
              </a:rPr>
              <a:t>(construction)</a:t>
            </a:r>
            <a:r>
              <a:rPr lang="zh-CN" altLang="en-US" sz="3600">
                <a:latin typeface="宋体" panose="02010600030101010101" pitchFamily="2" charset="-122"/>
                <a:ea typeface="宋体" panose="02010600030101010101" pitchFamily="2" charset="-122"/>
              </a:rPr>
              <a:t>阶段</a:t>
            </a:r>
          </a:p>
        </p:txBody>
      </p:sp>
      <p:sp>
        <p:nvSpPr>
          <p:cNvPr id="84995" name="内容占位符 2">
            <a:extLst>
              <a:ext uri="{FF2B5EF4-FFF2-40B4-BE49-F238E27FC236}">
                <a16:creationId xmlns:a16="http://schemas.microsoft.com/office/drawing/2014/main" id="{C7D213BD-B7BE-4424-9477-9DF1845CD915}"/>
              </a:ext>
            </a:extLst>
          </p:cNvPr>
          <p:cNvSpPr>
            <a:spLocks noGrp="1" noChangeArrowheads="1"/>
          </p:cNvSpPr>
          <p:nvPr>
            <p:ph idx="1"/>
          </p:nvPr>
        </p:nvSpPr>
        <p:spPr>
          <a:xfrm>
            <a:off x="152400" y="1143000"/>
            <a:ext cx="8839200" cy="5257800"/>
          </a:xfrm>
        </p:spPr>
        <p:txBody>
          <a:bodyPr/>
          <a:lstStyle/>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软件制品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详细设计模型、程序源代码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文档、测试用例等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软件详细设计模型由细化的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软件体系结构、构件和模块</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组成用</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类图、交互图、</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活动图、状态图和构件图等表示。</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理想情况，大型软件开发的构造阶段只涉及实现活动，在此基础上实现软件增量或构件</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如发布的版本</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的功能和性能，并通过单元测试和集成测试。</a:t>
            </a:r>
          </a:p>
        </p:txBody>
      </p:sp>
      <p:sp>
        <p:nvSpPr>
          <p:cNvPr id="84996" name="灯片编号占位符 5">
            <a:extLst>
              <a:ext uri="{FF2B5EF4-FFF2-40B4-BE49-F238E27FC236}">
                <a16:creationId xmlns:a16="http://schemas.microsoft.com/office/drawing/2014/main" id="{C68B5C18-D13B-480C-926E-581D6E5D700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ADB180F-8278-46DB-93C1-3B4FE0E2A256}" type="slidenum">
              <a:rPr altLang="en-US" sz="1400" i="0" smtClean="0">
                <a:solidFill>
                  <a:srgbClr val="3333CC"/>
                </a:solidFill>
                <a:latin typeface="Arial" panose="020B0604020202020204" pitchFamily="34" charset="0"/>
              </a:rPr>
              <a:pPr/>
              <a:t>81</a:t>
            </a:fld>
            <a:endParaRPr lang="zh-CN" altLang="en-US" sz="1400" i="0">
              <a:solidFill>
                <a:srgbClr val="3333CC"/>
              </a:solidFill>
              <a:latin typeface="Arial" panose="020B0604020202020204" pitchFamily="34" charset="0"/>
            </a:endParaRPr>
          </a:p>
        </p:txBody>
      </p:sp>
      <p:pic>
        <p:nvPicPr>
          <p:cNvPr id="84997" name="图片 6">
            <a:extLst>
              <a:ext uri="{FF2B5EF4-FFF2-40B4-BE49-F238E27FC236}">
                <a16:creationId xmlns:a16="http://schemas.microsoft.com/office/drawing/2014/main" id="{489713A7-AECD-4B3B-9863-DBDAB32C4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066800"/>
            <a:ext cx="40544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B3479701-005C-46DA-A1AF-E5305648C2AC}"/>
              </a:ext>
            </a:extLst>
          </p:cNvPr>
          <p:cNvSpPr>
            <a:spLocks noGrp="1" noChangeArrowheads="1"/>
          </p:cNvSpPr>
          <p:nvPr>
            <p:ph type="title"/>
          </p:nvPr>
        </p:nvSpPr>
        <p:spPr/>
        <p:txBody>
          <a:bodyPr/>
          <a:lstStyle/>
          <a:p>
            <a:pPr algn="l" eaLnBrk="1" hangingPunct="1"/>
            <a:r>
              <a:rPr lang="zh-CN" altLang="en-US" sz="3600">
                <a:latin typeface="宋体" panose="02010600030101010101" pitchFamily="2" charset="-122"/>
                <a:ea typeface="宋体" panose="02010600030101010101" pitchFamily="2" charset="-122"/>
              </a:rPr>
              <a:t>⑷移交</a:t>
            </a:r>
            <a:r>
              <a:rPr lang="en-US" altLang="zh-CN" sz="3600">
                <a:latin typeface="宋体" panose="02010600030101010101" pitchFamily="2" charset="-122"/>
                <a:ea typeface="宋体" panose="02010600030101010101" pitchFamily="2" charset="-122"/>
              </a:rPr>
              <a:t>(transition)</a:t>
            </a:r>
            <a:r>
              <a:rPr lang="zh-CN" altLang="en-US" sz="3600">
                <a:latin typeface="宋体" panose="02010600030101010101" pitchFamily="2" charset="-122"/>
                <a:ea typeface="宋体" panose="02010600030101010101" pitchFamily="2" charset="-122"/>
              </a:rPr>
              <a:t>阶段</a:t>
            </a:r>
          </a:p>
        </p:txBody>
      </p:sp>
      <p:sp>
        <p:nvSpPr>
          <p:cNvPr id="86019" name="内容占位符 2">
            <a:extLst>
              <a:ext uri="{FF2B5EF4-FFF2-40B4-BE49-F238E27FC236}">
                <a16:creationId xmlns:a16="http://schemas.microsoft.com/office/drawing/2014/main" id="{8EADDC25-135E-4FB0-90B0-5FB8C0D37546}"/>
              </a:ext>
            </a:extLst>
          </p:cNvPr>
          <p:cNvSpPr>
            <a:spLocks noGrp="1" noChangeArrowheads="1"/>
          </p:cNvSpPr>
          <p:nvPr>
            <p:ph idx="1"/>
          </p:nvPr>
        </p:nvSpPr>
        <p:spPr>
          <a:xfrm>
            <a:off x="152400" y="1143000"/>
            <a:ext cx="8534400" cy="525780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软件制品</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配套的文档及使用手册</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源代码和可执行代码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安装并运行系统</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软件在用户环境正常工作</a:t>
            </a:r>
          </a:p>
          <a:p>
            <a:pPr eaLnBrk="1" hangingPunct="1"/>
            <a:r>
              <a:rPr lang="zh-CN" altLang="en-US" sz="2400">
                <a:solidFill>
                  <a:srgbClr val="000099"/>
                </a:solidFill>
                <a:latin typeface="宋体" panose="02010600030101010101" pitchFamily="2" charset="-122"/>
                <a:ea typeface="宋体" panose="02010600030101010101" pitchFamily="2" charset="-122"/>
              </a:rPr>
              <a:t>用</a:t>
            </a:r>
            <a:r>
              <a:rPr lang="en-US" altLang="zh-CN" sz="2400">
                <a:solidFill>
                  <a:srgbClr val="000099"/>
                </a:solidFill>
                <a:latin typeface="宋体" panose="02010600030101010101" pitchFamily="2" charset="-122"/>
                <a:ea typeface="宋体" panose="02010600030101010101" pitchFamily="2" charset="-122"/>
              </a:rPr>
              <a:t>UML</a:t>
            </a:r>
            <a:r>
              <a:rPr lang="zh-CN" altLang="en-US" sz="2400">
                <a:solidFill>
                  <a:srgbClr val="000099"/>
                </a:solidFill>
                <a:latin typeface="宋体" panose="02010600030101010101" pitchFamily="2" charset="-122"/>
                <a:ea typeface="宋体" panose="02010600030101010101" pitchFamily="2" charset="-122"/>
              </a:rPr>
              <a:t>部署图描述软件用</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户环境的部署情况</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移交活动</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解决软硬件匹配问题，软件与工作环境匹配问题，操作人员培训等。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如果修改软件，必须保持软件需求模型、设计模型和代码的一致性。</a:t>
            </a:r>
          </a:p>
        </p:txBody>
      </p:sp>
      <p:sp>
        <p:nvSpPr>
          <p:cNvPr id="86020" name="灯片编号占位符 5">
            <a:extLst>
              <a:ext uri="{FF2B5EF4-FFF2-40B4-BE49-F238E27FC236}">
                <a16:creationId xmlns:a16="http://schemas.microsoft.com/office/drawing/2014/main" id="{A0B24256-F5C5-4CF5-A6AD-F2547552E6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60FE5943-4F6E-44BA-B9DB-24D113838ABF}" type="slidenum">
              <a:rPr altLang="en-US" sz="1400" i="0" smtClean="0">
                <a:solidFill>
                  <a:srgbClr val="3333CC"/>
                </a:solidFill>
                <a:latin typeface="Arial" panose="020B0604020202020204" pitchFamily="34" charset="0"/>
              </a:rPr>
              <a:pPr/>
              <a:t>82</a:t>
            </a:fld>
            <a:endParaRPr lang="zh-CN" altLang="en-US" sz="1400" i="0">
              <a:solidFill>
                <a:srgbClr val="3333CC"/>
              </a:solidFill>
              <a:latin typeface="Arial" panose="020B0604020202020204" pitchFamily="34" charset="0"/>
            </a:endParaRPr>
          </a:p>
        </p:txBody>
      </p:sp>
      <p:pic>
        <p:nvPicPr>
          <p:cNvPr id="86021" name="图片 6">
            <a:extLst>
              <a:ext uri="{FF2B5EF4-FFF2-40B4-BE49-F238E27FC236}">
                <a16:creationId xmlns:a16="http://schemas.microsoft.com/office/drawing/2014/main" id="{BEEE642B-B044-4832-92F3-786895930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143000"/>
            <a:ext cx="4724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EE234D0E-BEB2-439F-B935-DAA455609336}"/>
              </a:ext>
            </a:extLst>
          </p:cNvPr>
          <p:cNvSpPr>
            <a:spLocks noGrp="1" noChangeArrowheads="1"/>
          </p:cNvSpPr>
          <p:nvPr>
            <p:ph type="title"/>
          </p:nvPr>
        </p:nvSpPr>
        <p:spPr/>
        <p:txBody>
          <a:bodyPr/>
          <a:lstStyle/>
          <a:p>
            <a:pPr algn="l" eaLnBrk="1" hangingPunct="1"/>
            <a:r>
              <a:rPr lang="zh-CN" altLang="en-US" sz="3600">
                <a:latin typeface="宋体" panose="02010600030101010101" pitchFamily="2" charset="-122"/>
                <a:ea typeface="宋体" panose="02010600030101010101" pitchFamily="2" charset="-122"/>
              </a:rPr>
              <a:t>⑸ 生产</a:t>
            </a:r>
            <a:r>
              <a:rPr lang="en-US" altLang="zh-CN" sz="3600">
                <a:latin typeface="宋体" panose="02010600030101010101" pitchFamily="2" charset="-122"/>
                <a:ea typeface="宋体" panose="02010600030101010101" pitchFamily="2" charset="-122"/>
              </a:rPr>
              <a:t>(production)</a:t>
            </a:r>
            <a:r>
              <a:rPr lang="zh-CN" altLang="en-US" sz="3600">
                <a:latin typeface="宋体" panose="02010600030101010101" pitchFamily="2" charset="-122"/>
                <a:ea typeface="宋体" panose="02010600030101010101" pitchFamily="2" charset="-122"/>
              </a:rPr>
              <a:t>阶段</a:t>
            </a:r>
          </a:p>
        </p:txBody>
      </p:sp>
      <p:sp>
        <p:nvSpPr>
          <p:cNvPr id="87043" name="内容占位符 2">
            <a:extLst>
              <a:ext uri="{FF2B5EF4-FFF2-40B4-BE49-F238E27FC236}">
                <a16:creationId xmlns:a16="http://schemas.microsoft.com/office/drawing/2014/main" id="{9CC2EDA3-92AE-4D60-9B2B-6CBAA5EC722E}"/>
              </a:ext>
            </a:extLst>
          </p:cNvPr>
          <p:cNvSpPr>
            <a:spLocks noGrp="1" noChangeArrowheads="1"/>
          </p:cNvSpPr>
          <p:nvPr>
            <p:ph idx="1"/>
          </p:nvPr>
        </p:nvSpPr>
        <p:spPr>
          <a:xfrm>
            <a:off x="228600" y="1066800"/>
            <a:ext cx="8763000" cy="533400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软件制品</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正在运行的可执行代码</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软件运行日志、手册、</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文档，软件维护文档，</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软件配置管理系统</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C00000"/>
                </a:solidFill>
                <a:latin typeface="宋体" panose="02010600030101010101" pitchFamily="2" charset="-122"/>
                <a:ea typeface="宋体" panose="02010600030101010101" pitchFamily="2" charset="-122"/>
              </a:rPr>
              <a:t>活动</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生产</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或</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服务</a:t>
            </a:r>
            <a:r>
              <a:rPr lang="en-US" altLang="zh-CN" sz="2400">
                <a:solidFill>
                  <a:srgbClr val="000099"/>
                </a:solidFill>
                <a:latin typeface="宋体" panose="02010600030101010101" pitchFamily="2" charset="-122"/>
                <a:ea typeface="宋体" panose="02010600030101010101" pitchFamily="2" charset="-122"/>
              </a:rPr>
              <a:t>”</a:t>
            </a:r>
          </a:p>
          <a:p>
            <a:pPr eaLnBrk="1" hangingPunct="1"/>
            <a:r>
              <a:rPr lang="zh-CN" altLang="en-US" sz="2400">
                <a:solidFill>
                  <a:srgbClr val="000099"/>
                </a:solidFill>
                <a:latin typeface="宋体" panose="02010600030101010101" pitchFamily="2" charset="-122"/>
                <a:ea typeface="宋体" panose="02010600030101010101" pitchFamily="2" charset="-122"/>
              </a:rPr>
              <a:t>软件运行为用户创造经济和社会效益</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RUP </a:t>
            </a:r>
            <a:r>
              <a:rPr lang="zh-CN" altLang="en-US" sz="2400">
                <a:solidFill>
                  <a:srgbClr val="000099"/>
                </a:solidFill>
                <a:latin typeface="宋体" panose="02010600030101010101" pitchFamily="2" charset="-122"/>
                <a:ea typeface="宋体" panose="02010600030101010101" pitchFamily="2" charset="-122"/>
              </a:rPr>
              <a:t>过程不断推出新增量、新版本，逐步实现软件的全部需求和用例集。</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软件运行中会暴露缺陷，通过</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维护</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不断进化。</a:t>
            </a:r>
            <a:endParaRPr lang="en-US" altLang="zh-CN" sz="2400">
              <a:solidFill>
                <a:srgbClr val="000099"/>
              </a:solidFill>
              <a:latin typeface="宋体" panose="02010600030101010101" pitchFamily="2" charset="-122"/>
              <a:ea typeface="宋体" panose="02010600030101010101" pitchFamily="2" charset="-122"/>
            </a:endParaRPr>
          </a:p>
        </p:txBody>
      </p:sp>
      <p:sp>
        <p:nvSpPr>
          <p:cNvPr id="87044" name="灯片编号占位符 5">
            <a:extLst>
              <a:ext uri="{FF2B5EF4-FFF2-40B4-BE49-F238E27FC236}">
                <a16:creationId xmlns:a16="http://schemas.microsoft.com/office/drawing/2014/main" id="{9C2AD16B-036A-4E04-A4B8-3309E2B4C4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CB6E2F7-5CC1-43C1-B1CA-DC32AC357836}" type="slidenum">
              <a:rPr altLang="en-US" sz="1400" i="0" smtClean="0">
                <a:solidFill>
                  <a:srgbClr val="3333CC"/>
                </a:solidFill>
                <a:latin typeface="Arial" panose="020B0604020202020204" pitchFamily="34" charset="0"/>
              </a:rPr>
              <a:pPr/>
              <a:t>83</a:t>
            </a:fld>
            <a:endParaRPr lang="zh-CN" altLang="en-US" sz="1400" i="0">
              <a:solidFill>
                <a:srgbClr val="3333CC"/>
              </a:solidFill>
              <a:latin typeface="Arial" panose="020B0604020202020204" pitchFamily="34" charset="0"/>
            </a:endParaRPr>
          </a:p>
        </p:txBody>
      </p:sp>
      <p:pic>
        <p:nvPicPr>
          <p:cNvPr id="87045" name="图片 6">
            <a:extLst>
              <a:ext uri="{FF2B5EF4-FFF2-40B4-BE49-F238E27FC236}">
                <a16:creationId xmlns:a16="http://schemas.microsoft.com/office/drawing/2014/main" id="{1C693C49-07B1-4761-9176-7F3E72FFC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143000"/>
            <a:ext cx="4648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3AE93EE6-A8AB-49BD-A527-375A6E3654FB}"/>
              </a:ext>
            </a:extLst>
          </p:cNvPr>
          <p:cNvSpPr>
            <a:spLocks noGrp="1" noChangeArrowheads="1"/>
          </p:cNvSpPr>
          <p:nvPr>
            <p:ph type="title"/>
          </p:nvPr>
        </p:nvSpPr>
        <p:spPr>
          <a:xfrm>
            <a:off x="457200" y="76200"/>
            <a:ext cx="8229600" cy="762000"/>
          </a:xfrm>
        </p:spPr>
        <p:txBody>
          <a:bodyPr/>
          <a:lstStyle/>
          <a:p>
            <a:pPr eaLnBrk="1" hangingPunct="1"/>
            <a:r>
              <a:rPr lang="en-US" altLang="zh-CN" sz="3600">
                <a:latin typeface="宋体" panose="02010600030101010101" pitchFamily="2" charset="-122"/>
                <a:ea typeface="宋体" panose="02010600030101010101" pitchFamily="2" charset="-122"/>
              </a:rPr>
              <a:t> RUP</a:t>
            </a:r>
            <a:r>
              <a:rPr lang="zh-CN" altLang="en-US" sz="3600">
                <a:latin typeface="宋体" panose="02010600030101010101" pitchFamily="2" charset="-122"/>
                <a:ea typeface="宋体" panose="02010600030101010101" pitchFamily="2" charset="-122"/>
              </a:rPr>
              <a:t>各阶段的软件制品</a:t>
            </a:r>
            <a:endParaRPr lang="zh-CN" altLang="en-US" sz="4000">
              <a:latin typeface="宋体" panose="02010600030101010101" pitchFamily="2" charset="-122"/>
              <a:ea typeface="宋体" panose="02010600030101010101" pitchFamily="2" charset="-122"/>
            </a:endParaRPr>
          </a:p>
        </p:txBody>
      </p:sp>
      <p:graphicFrame>
        <p:nvGraphicFramePr>
          <p:cNvPr id="7" name="内容占位符 6">
            <a:extLst>
              <a:ext uri="{FF2B5EF4-FFF2-40B4-BE49-F238E27FC236}">
                <a16:creationId xmlns:a16="http://schemas.microsoft.com/office/drawing/2014/main" id="{FD94563B-C139-4B5F-BEC8-BED37208D098}"/>
              </a:ext>
            </a:extLst>
          </p:cNvPr>
          <p:cNvGraphicFramePr>
            <a:graphicFrameLocks noGrp="1"/>
          </p:cNvGraphicFramePr>
          <p:nvPr>
            <p:ph idx="4294967295"/>
          </p:nvPr>
        </p:nvGraphicFramePr>
        <p:xfrm>
          <a:off x="152400" y="838200"/>
          <a:ext cx="8763000" cy="56388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505438">
                <a:tc>
                  <a:txBody>
                    <a:bodyPr/>
                    <a:lstStyle/>
                    <a:p>
                      <a:pPr indent="57150" algn="just">
                        <a:lnSpc>
                          <a:spcPct val="130000"/>
                        </a:lnSpc>
                        <a:spcAft>
                          <a:spcPts val="0"/>
                        </a:spcAft>
                      </a:pPr>
                      <a:r>
                        <a:rPr lang="en-US" altLang="zh-CN" sz="2400" b="1" kern="100" dirty="0">
                          <a:solidFill>
                            <a:srgbClr val="C00000"/>
                          </a:solidFill>
                          <a:latin typeface="Bookman Old Style"/>
                          <a:ea typeface="宋体" panose="02010600030101010101" pitchFamily="2" charset="-122"/>
                        </a:rPr>
                        <a:t>   </a:t>
                      </a:r>
                      <a:r>
                        <a:rPr lang="zh-CN" sz="2400" b="1" kern="100" dirty="0">
                          <a:solidFill>
                            <a:srgbClr val="C00000"/>
                          </a:solidFill>
                          <a:latin typeface="Bookman Old Style"/>
                          <a:ea typeface="宋体" panose="02010600030101010101" pitchFamily="2" charset="-122"/>
                        </a:rPr>
                        <a:t>阶段</a:t>
                      </a:r>
                      <a:endParaRPr lang="zh-CN" sz="2400" b="1" kern="100" dirty="0">
                        <a:solidFill>
                          <a:srgbClr val="C00000"/>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pPr>
                      <a:r>
                        <a:rPr lang="en-US" sz="2400" b="1" kern="100" dirty="0">
                          <a:solidFill>
                            <a:srgbClr val="C00000"/>
                          </a:solidFill>
                          <a:latin typeface="Bookman Old Style"/>
                          <a:ea typeface="宋体" panose="02010600030101010101" pitchFamily="2" charset="-122"/>
                        </a:rPr>
                        <a:t>                      </a:t>
                      </a:r>
                      <a:r>
                        <a:rPr lang="zh-CN" sz="2400" b="1" kern="100" dirty="0">
                          <a:solidFill>
                            <a:srgbClr val="C00000"/>
                          </a:solidFill>
                          <a:latin typeface="Bookman Old Style"/>
                          <a:ea typeface="宋体" panose="02010600030101010101" pitchFamily="2" charset="-122"/>
                        </a:rPr>
                        <a:t>软件制品</a:t>
                      </a:r>
                      <a:endParaRPr lang="zh-CN" sz="2400" b="1" kern="100" dirty="0">
                        <a:solidFill>
                          <a:srgbClr val="C00000"/>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1015139">
                <a:tc>
                  <a:txBody>
                    <a:bodyPr/>
                    <a:lstStyle/>
                    <a:p>
                      <a:pPr algn="just">
                        <a:lnSpc>
                          <a:spcPct val="130000"/>
                        </a:lnSpc>
                        <a:spcAft>
                          <a:spcPts val="0"/>
                        </a:spcAft>
                      </a:pPr>
                      <a:r>
                        <a:rPr lang="zh-CN" sz="2400" b="1" kern="100" dirty="0">
                          <a:solidFill>
                            <a:srgbClr val="0000CC"/>
                          </a:solidFill>
                          <a:latin typeface="Bookman Old Style"/>
                          <a:ea typeface="宋体" panose="02010600030101010101" pitchFamily="2" charset="-122"/>
                        </a:rPr>
                        <a:t>初始阶段</a:t>
                      </a:r>
                      <a:endParaRPr lang="zh-CN" sz="24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pPr>
                      <a:r>
                        <a:rPr lang="zh-CN" sz="2400" b="1" kern="100" dirty="0">
                          <a:latin typeface="Bookman Old Style"/>
                          <a:ea typeface="宋体" panose="02010600030101010101" pitchFamily="2" charset="-122"/>
                        </a:rPr>
                        <a:t>业务术语表、业务用例、原型、业务模型、初始风险评估、项目规划等</a:t>
                      </a:r>
                      <a:endParaRPr lang="zh-CN" sz="2400" b="1" kern="100" dirty="0">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51542">
                <a:tc>
                  <a:txBody>
                    <a:bodyPr/>
                    <a:lstStyle/>
                    <a:p>
                      <a:pPr algn="just">
                        <a:lnSpc>
                          <a:spcPct val="130000"/>
                        </a:lnSpc>
                        <a:spcAft>
                          <a:spcPts val="0"/>
                        </a:spcAft>
                      </a:pPr>
                      <a:r>
                        <a:rPr lang="zh-CN" sz="2400" b="1" kern="100" dirty="0">
                          <a:solidFill>
                            <a:srgbClr val="0000CC"/>
                          </a:solidFill>
                          <a:latin typeface="Bookman Old Style"/>
                          <a:ea typeface="宋体" panose="02010600030101010101" pitchFamily="2" charset="-122"/>
                        </a:rPr>
                        <a:t>细化阶段</a:t>
                      </a:r>
                      <a:endParaRPr lang="zh-CN" sz="24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pPr>
                      <a:r>
                        <a:rPr lang="zh-CN" sz="2400" b="1" kern="100" dirty="0">
                          <a:latin typeface="Bookman Old Style"/>
                          <a:ea typeface="宋体" panose="02010600030101010101" pitchFamily="2" charset="-122"/>
                        </a:rPr>
                        <a:t>软件需求规约、软件体系结构、修正的风险评估、项目计划（迭代计划、工作流、里程碑）、工作手册初稿</a:t>
                      </a:r>
                      <a:endParaRPr lang="zh-CN" sz="2400" b="1" kern="100" dirty="0">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51542">
                <a:tc>
                  <a:txBody>
                    <a:bodyPr/>
                    <a:lstStyle/>
                    <a:p>
                      <a:pPr algn="just">
                        <a:lnSpc>
                          <a:spcPct val="130000"/>
                        </a:lnSpc>
                        <a:spcAft>
                          <a:spcPts val="0"/>
                        </a:spcAft>
                      </a:pPr>
                      <a:r>
                        <a:rPr lang="zh-CN" sz="2400" b="1" kern="100" dirty="0">
                          <a:solidFill>
                            <a:srgbClr val="0000CC"/>
                          </a:solidFill>
                          <a:latin typeface="Bookman Old Style"/>
                          <a:ea typeface="宋体" panose="02010600030101010101" pitchFamily="2" charset="-122"/>
                        </a:rPr>
                        <a:t>构造阶段</a:t>
                      </a:r>
                      <a:endParaRPr lang="zh-CN" sz="24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pPr>
                      <a:r>
                        <a:rPr lang="zh-CN" sz="2400" b="1" kern="100" dirty="0">
                          <a:latin typeface="Bookman Old Style"/>
                          <a:ea typeface="宋体" panose="02010600030101010101" pitchFamily="2" charset="-122"/>
                        </a:rPr>
                        <a:t>设计模型、软构件设计、软件源代码、可执行代码、测试计划、测试用例、支持文档、用户手册、安装手册等</a:t>
                      </a:r>
                      <a:endParaRPr lang="zh-CN" sz="2400" b="1" kern="100" dirty="0">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1015139">
                <a:tc>
                  <a:txBody>
                    <a:bodyPr/>
                    <a:lstStyle/>
                    <a:p>
                      <a:pPr algn="just">
                        <a:lnSpc>
                          <a:spcPct val="130000"/>
                        </a:lnSpc>
                        <a:spcAft>
                          <a:spcPts val="0"/>
                        </a:spcAft>
                      </a:pPr>
                      <a:r>
                        <a:rPr lang="zh-CN" sz="2400" b="1" kern="100" dirty="0">
                          <a:solidFill>
                            <a:srgbClr val="0000CC"/>
                          </a:solidFill>
                          <a:latin typeface="Bookman Old Style"/>
                          <a:ea typeface="宋体" panose="02010600030101010101" pitchFamily="2" charset="-122"/>
                        </a:rPr>
                        <a:t>移交阶段</a:t>
                      </a:r>
                      <a:endParaRPr lang="zh-CN" sz="24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pPr>
                      <a:r>
                        <a:rPr lang="zh-CN" sz="2400" b="1" kern="100" dirty="0">
                          <a:latin typeface="Bookman Old Style"/>
                          <a:ea typeface="宋体" panose="02010600030101010101" pitchFamily="2" charset="-122"/>
                        </a:rPr>
                        <a:t>提交的软件增量、软件可执行代码、</a:t>
                      </a:r>
                      <a:r>
                        <a:rPr lang="en-US" sz="2400" b="1" kern="100" dirty="0">
                          <a:latin typeface="Bookman Old Style"/>
                          <a:ea typeface="宋体" panose="02010600030101010101" pitchFamily="2" charset="-122"/>
                        </a:rPr>
                        <a:t>Beta</a:t>
                      </a:r>
                      <a:r>
                        <a:rPr lang="zh-CN" sz="2400" b="1" kern="100" dirty="0">
                          <a:latin typeface="Bookman Old Style"/>
                          <a:ea typeface="宋体" panose="02010600030101010101" pitchFamily="2" charset="-122"/>
                        </a:rPr>
                        <a:t>测试报告、用户综合反映</a:t>
                      </a:r>
                      <a:endParaRPr lang="zh-CN" sz="2400" b="1" kern="100" dirty="0">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88087" name="灯片编号占位符 5">
            <a:extLst>
              <a:ext uri="{FF2B5EF4-FFF2-40B4-BE49-F238E27FC236}">
                <a16:creationId xmlns:a16="http://schemas.microsoft.com/office/drawing/2014/main" id="{DE959B1C-EAC6-4144-804D-859E62BF38B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5D8C024F-F17B-47BA-A201-004D5234AF27}" type="slidenum">
              <a:rPr altLang="en-US" sz="1400" i="0" smtClean="0">
                <a:solidFill>
                  <a:srgbClr val="3333CC"/>
                </a:solidFill>
                <a:latin typeface="Arial" panose="020B0604020202020204" pitchFamily="34" charset="0"/>
              </a:rPr>
              <a:pPr/>
              <a:t>84</a:t>
            </a:fld>
            <a:endParaRPr lang="zh-CN" altLang="en-US" sz="1400" i="0">
              <a:solidFill>
                <a:srgbClr val="3333CC"/>
              </a:solidFill>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DA5989CB-311D-49E5-9A18-0033D26FB8EC}"/>
              </a:ext>
            </a:extLst>
          </p:cNvPr>
          <p:cNvSpPr>
            <a:spLocks noGrp="1" noChangeArrowheads="1"/>
          </p:cNvSpPr>
          <p:nvPr>
            <p:ph type="title"/>
          </p:nvPr>
        </p:nvSpPr>
        <p:spPr/>
        <p:txBody>
          <a:bodyPr/>
          <a:lstStyle/>
          <a:p>
            <a:pPr eaLnBrk="1" hangingPunct="1"/>
            <a:r>
              <a:rPr lang="en-US" altLang="zh-CN" sz="3600">
                <a:latin typeface="宋体" panose="02010600030101010101" pitchFamily="2" charset="-122"/>
                <a:ea typeface="宋体" panose="02010600030101010101" pitchFamily="2" charset="-122"/>
              </a:rPr>
              <a:t>4.RUP</a:t>
            </a:r>
            <a:r>
              <a:rPr lang="zh-CN" altLang="en-US" sz="3600">
                <a:latin typeface="宋体" panose="02010600030101010101" pitchFamily="2" charset="-122"/>
                <a:ea typeface="宋体" panose="02010600030101010101" pitchFamily="2" charset="-122"/>
              </a:rPr>
              <a:t>的九个工作流</a:t>
            </a:r>
          </a:p>
        </p:txBody>
      </p:sp>
      <p:sp>
        <p:nvSpPr>
          <p:cNvPr id="89091" name="内容占位符 2">
            <a:extLst>
              <a:ext uri="{FF2B5EF4-FFF2-40B4-BE49-F238E27FC236}">
                <a16:creationId xmlns:a16="http://schemas.microsoft.com/office/drawing/2014/main" id="{D996DD20-0254-491C-B860-DAC713D32A89}"/>
              </a:ext>
            </a:extLst>
          </p:cNvPr>
          <p:cNvSpPr>
            <a:spLocks noGrp="1" noChangeArrowheads="1"/>
          </p:cNvSpPr>
          <p:nvPr>
            <p:ph idx="1"/>
          </p:nvPr>
        </p:nvSpPr>
        <p:spPr/>
        <p:txBody>
          <a:bodyPr/>
          <a:lstStyle/>
          <a:p>
            <a:pPr eaLnBrk="1" hangingPunct="1">
              <a:lnSpc>
                <a:spcPct val="150000"/>
              </a:lnSpc>
            </a:pPr>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过程分为软件支持过程和软件生产过程两类。</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软件支持过程由软件管理、软件环境、软件配置和变更管理工作流组成。</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软件生产过程由业务建模、需求、设计、实现、验证和确认</a:t>
            </a:r>
            <a:r>
              <a:rPr lang="en-US" altLang="zh-CN" sz="2400">
                <a:solidFill>
                  <a:srgbClr val="000099"/>
                </a:solidFill>
                <a:latin typeface="宋体" panose="02010600030101010101" pitchFamily="2" charset="-122"/>
                <a:ea typeface="宋体" panose="02010600030101010101" pitchFamily="2" charset="-122"/>
              </a:rPr>
              <a:t>(V</a:t>
            </a:r>
            <a:r>
              <a:rPr lang="zh-CN" altLang="en-US" sz="2400">
                <a:solidFill>
                  <a:srgbClr val="000099"/>
                </a:solidFill>
                <a:latin typeface="宋体" panose="02010600030101010101" pitchFamily="2" charset="-122"/>
                <a:ea typeface="宋体" panose="02010600030101010101" pitchFamily="2" charset="-122"/>
              </a:rPr>
              <a:t>＆</a:t>
            </a:r>
            <a:r>
              <a:rPr lang="en-US" altLang="zh-CN" sz="2400">
                <a:solidFill>
                  <a:srgbClr val="000099"/>
                </a:solidFill>
                <a:latin typeface="宋体" panose="02010600030101010101" pitchFamily="2" charset="-122"/>
                <a:ea typeface="宋体" panose="02010600030101010101" pitchFamily="2" charset="-122"/>
              </a:rPr>
              <a:t>V)</a:t>
            </a:r>
            <a:r>
              <a:rPr lang="zh-CN" altLang="en-US" sz="2400">
                <a:solidFill>
                  <a:srgbClr val="000099"/>
                </a:solidFill>
                <a:latin typeface="宋体" panose="02010600030101010101" pitchFamily="2" charset="-122"/>
                <a:ea typeface="宋体" panose="02010600030101010101" pitchFamily="2" charset="-122"/>
              </a:rPr>
              <a:t>、部署工作流组成。</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pPr>
            <a:r>
              <a:rPr lang="zh-CN" altLang="en-US" sz="2400">
                <a:solidFill>
                  <a:srgbClr val="000099"/>
                </a:solidFill>
                <a:latin typeface="宋体" panose="02010600030101010101" pitchFamily="2" charset="-122"/>
                <a:ea typeface="宋体" panose="02010600030101010101" pitchFamily="2" charset="-122"/>
              </a:rPr>
              <a:t>两类过程都有明确的任务，专业人员通过工作流生成软件的中间和最终制品。</a:t>
            </a:r>
          </a:p>
        </p:txBody>
      </p:sp>
      <p:sp>
        <p:nvSpPr>
          <p:cNvPr id="89092" name="灯片编号占位符 5">
            <a:extLst>
              <a:ext uri="{FF2B5EF4-FFF2-40B4-BE49-F238E27FC236}">
                <a16:creationId xmlns:a16="http://schemas.microsoft.com/office/drawing/2014/main" id="{0182D4F3-AEA7-4E4E-AEDC-B956C80BDA4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648411C1-61B1-41D2-9338-0A69859D7B19}" type="slidenum">
              <a:rPr altLang="en-US" sz="1400" i="0" smtClean="0">
                <a:solidFill>
                  <a:srgbClr val="3333CC"/>
                </a:solidFill>
                <a:latin typeface="Arial" panose="020B0604020202020204" pitchFamily="34" charset="0"/>
              </a:rPr>
              <a:pPr/>
              <a:t>85</a:t>
            </a:fld>
            <a:endParaRPr lang="zh-CN" altLang="en-US" sz="1400" i="0">
              <a:solidFill>
                <a:srgbClr val="3333CC"/>
              </a:solidFill>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7">
            <a:extLst>
              <a:ext uri="{FF2B5EF4-FFF2-40B4-BE49-F238E27FC236}">
                <a16:creationId xmlns:a16="http://schemas.microsoft.com/office/drawing/2014/main" id="{9EF88C84-8E6F-4DB7-ACF1-053662417437}"/>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RUP</a:t>
            </a:r>
            <a:r>
              <a:rPr lang="zh-CN" altLang="en-US" sz="4000">
                <a:latin typeface="宋体" panose="02010600030101010101" pitchFamily="2" charset="-122"/>
                <a:ea typeface="宋体" panose="02010600030101010101" pitchFamily="2" charset="-122"/>
              </a:rPr>
              <a:t>统一过程框架</a:t>
            </a:r>
          </a:p>
        </p:txBody>
      </p:sp>
      <p:sp>
        <p:nvSpPr>
          <p:cNvPr id="90115" name="灯片编号占位符 6">
            <a:extLst>
              <a:ext uri="{FF2B5EF4-FFF2-40B4-BE49-F238E27FC236}">
                <a16:creationId xmlns:a16="http://schemas.microsoft.com/office/drawing/2014/main" id="{07E93A08-993B-4D16-B2BA-29A4D801497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2B9B3A3-E219-415C-B3F7-CC8DA86A0B64}" type="slidenum">
              <a:rPr altLang="zh-CN" sz="1400" i="0" smtClean="0">
                <a:solidFill>
                  <a:srgbClr val="3333CC"/>
                </a:solidFill>
                <a:latin typeface="Arial" panose="020B0604020202020204" pitchFamily="34" charset="0"/>
              </a:rPr>
              <a:pPr/>
              <a:t>86</a:t>
            </a:fld>
            <a:endParaRPr lang="zh-CN" altLang="zh-CN" sz="1400" i="0">
              <a:solidFill>
                <a:srgbClr val="3333CC"/>
              </a:solidFill>
              <a:latin typeface="Arial" panose="020B0604020202020204" pitchFamily="34" charset="0"/>
            </a:endParaRPr>
          </a:p>
        </p:txBody>
      </p:sp>
      <p:pic>
        <p:nvPicPr>
          <p:cNvPr id="90116" name="内容占位符 9">
            <a:extLst>
              <a:ext uri="{FF2B5EF4-FFF2-40B4-BE49-F238E27FC236}">
                <a16:creationId xmlns:a16="http://schemas.microsoft.com/office/drawing/2014/main" id="{4993EAD9-26A6-4ACF-B355-5CBBA57BB0F6}"/>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08088"/>
            <a:ext cx="8686800" cy="5127625"/>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7">
            <a:extLst>
              <a:ext uri="{FF2B5EF4-FFF2-40B4-BE49-F238E27FC236}">
                <a16:creationId xmlns:a16="http://schemas.microsoft.com/office/drawing/2014/main" id="{233EB19F-04D5-463F-9EE1-A135B62A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标题 1">
            <a:extLst>
              <a:ext uri="{FF2B5EF4-FFF2-40B4-BE49-F238E27FC236}">
                <a16:creationId xmlns:a16="http://schemas.microsoft.com/office/drawing/2014/main" id="{C0A27CCE-A200-44BB-B79D-DBBE0D2C0798}"/>
              </a:ext>
            </a:extLst>
          </p:cNvPr>
          <p:cNvSpPr>
            <a:spLocks noGrp="1" noChangeArrowheads="1"/>
          </p:cNvSpPr>
          <p:nvPr>
            <p:ph type="title"/>
          </p:nvPr>
        </p:nvSpPr>
        <p:spPr>
          <a:xfrm>
            <a:off x="76200" y="152400"/>
            <a:ext cx="8610600" cy="792163"/>
          </a:xfrm>
        </p:spPr>
        <p:txBody>
          <a:bodyPr/>
          <a:lstStyle/>
          <a:p>
            <a:pPr algn="l" eaLnBrk="1" hangingPunct="1"/>
            <a:r>
              <a:rPr lang="zh-CN" altLang="en-US" sz="3600">
                <a:latin typeface="宋体" panose="02010600030101010101" pitchFamily="2" charset="-122"/>
                <a:ea typeface="宋体" panose="02010600030101010101" pitchFamily="2" charset="-122"/>
              </a:rPr>
              <a:t>⑴ 软件管理工作流</a:t>
            </a:r>
          </a:p>
        </p:txBody>
      </p:sp>
      <p:sp>
        <p:nvSpPr>
          <p:cNvPr id="91140" name="内容占位符 2">
            <a:extLst>
              <a:ext uri="{FF2B5EF4-FFF2-40B4-BE49-F238E27FC236}">
                <a16:creationId xmlns:a16="http://schemas.microsoft.com/office/drawing/2014/main" id="{8888C764-25D3-4ECD-B53C-03FE7E185BC5}"/>
              </a:ext>
            </a:extLst>
          </p:cNvPr>
          <p:cNvSpPr>
            <a:spLocks noGrp="1" noChangeArrowheads="1"/>
          </p:cNvSpPr>
          <p:nvPr>
            <p:ph idx="1"/>
          </p:nvPr>
        </p:nvSpPr>
        <p:spPr>
          <a:xfrm>
            <a:off x="152400" y="1143000"/>
            <a:ext cx="8839200" cy="5257800"/>
          </a:xfrm>
        </p:spPr>
        <p:txBody>
          <a:bodyPr/>
          <a:lstStyle/>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制定项目计划、跟踪控制软件</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项目、组织实施软件项目</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软件开发组织必须实施严格的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软件项目管理。</a:t>
            </a:r>
            <a:r>
              <a:rPr lang="en-US" altLang="zh-CN" sz="2400">
                <a:solidFill>
                  <a:srgbClr val="000099"/>
                </a:solidFill>
                <a:latin typeface="宋体" panose="02010600030101010101" pitchFamily="2" charset="-122"/>
                <a:ea typeface="宋体" panose="02010600030101010101" pitchFamily="2" charset="-122"/>
              </a:rPr>
              <a:t> </a:t>
            </a:r>
          </a:p>
          <a:p>
            <a:pPr eaLnBrk="1" hangingPunct="1"/>
            <a:r>
              <a:rPr lang="zh-CN" altLang="en-US" sz="2400">
                <a:solidFill>
                  <a:srgbClr val="000099"/>
                </a:solidFill>
                <a:latin typeface="宋体" panose="02010600030101010101" pitchFamily="2" charset="-122"/>
                <a:ea typeface="宋体" panose="02010600030101010101" pitchFamily="2" charset="-122"/>
              </a:rPr>
              <a:t>履行软件开发合同的承诺，</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按照规定的时间、预算，交付满足用户要求的软件</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及时提供项目状态信息，进行风险分析，对软件制品和过程进行度量、评审和测试。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管理工作流涉及人员、成本、进度、质量、过程改进等要素，要尽量降低管理活动的开销。</a:t>
            </a:r>
            <a:endParaRPr lang="en-US" altLang="zh-CN" sz="2400">
              <a:solidFill>
                <a:srgbClr val="000099"/>
              </a:solidFill>
              <a:latin typeface="宋体" panose="02010600030101010101" pitchFamily="2" charset="-122"/>
              <a:ea typeface="宋体" panose="02010600030101010101" pitchFamily="2" charset="-122"/>
            </a:endParaRPr>
          </a:p>
          <a:p>
            <a:pPr eaLnBrk="1" hangingPunct="1"/>
            <a:endParaRPr lang="zh-CN" altLang="en-US" sz="2400">
              <a:solidFill>
                <a:srgbClr val="000099"/>
              </a:solidFill>
              <a:latin typeface="宋体" panose="02010600030101010101" pitchFamily="2" charset="-122"/>
              <a:ea typeface="宋体" panose="02010600030101010101" pitchFamily="2" charset="-122"/>
            </a:endParaRPr>
          </a:p>
          <a:p>
            <a:pPr eaLnBrk="1" hangingPunct="1"/>
            <a:endParaRPr lang="zh-CN" altLang="en-US" sz="2400">
              <a:latin typeface="宋体" panose="02010600030101010101" pitchFamily="2" charset="-122"/>
              <a:ea typeface="宋体" panose="02010600030101010101" pitchFamily="2" charset="-122"/>
            </a:endParaRPr>
          </a:p>
        </p:txBody>
      </p:sp>
      <p:sp>
        <p:nvSpPr>
          <p:cNvPr id="91141" name="灯片编号占位符 5">
            <a:extLst>
              <a:ext uri="{FF2B5EF4-FFF2-40B4-BE49-F238E27FC236}">
                <a16:creationId xmlns:a16="http://schemas.microsoft.com/office/drawing/2014/main" id="{5E396BCF-BD29-463A-9AC2-77C57F4CF2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BFD1DE24-9B78-4692-B6CB-733000A0ABBE}" type="slidenum">
              <a:rPr altLang="en-US" sz="1400" i="0" smtClean="0">
                <a:solidFill>
                  <a:srgbClr val="3333CC"/>
                </a:solidFill>
                <a:latin typeface="Arial" panose="020B0604020202020204" pitchFamily="34" charset="0"/>
              </a:rPr>
              <a:pPr/>
              <a:t>87</a:t>
            </a:fld>
            <a:endParaRPr lang="zh-CN" altLang="en-US" sz="1400" i="0">
              <a:solidFill>
                <a:srgbClr val="3333CC"/>
              </a:solidFill>
              <a:latin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图片 6">
            <a:extLst>
              <a:ext uri="{FF2B5EF4-FFF2-40B4-BE49-F238E27FC236}">
                <a16:creationId xmlns:a16="http://schemas.microsoft.com/office/drawing/2014/main" id="{67515A4E-81D8-4335-92D6-D70B39744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0"/>
            <a:ext cx="4114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标题 1">
            <a:extLst>
              <a:ext uri="{FF2B5EF4-FFF2-40B4-BE49-F238E27FC236}">
                <a16:creationId xmlns:a16="http://schemas.microsoft.com/office/drawing/2014/main" id="{3F833F2C-8D93-4800-B005-356B4BF9E9FE}"/>
              </a:ext>
            </a:extLst>
          </p:cNvPr>
          <p:cNvSpPr>
            <a:spLocks noGrp="1" noChangeArrowheads="1"/>
          </p:cNvSpPr>
          <p:nvPr>
            <p:ph type="title"/>
          </p:nvPr>
        </p:nvSpPr>
        <p:spPr>
          <a:xfrm>
            <a:off x="152400" y="152400"/>
            <a:ext cx="5867400" cy="785813"/>
          </a:xfrm>
        </p:spPr>
        <p:txBody>
          <a:bodyPr/>
          <a:lstStyle/>
          <a:p>
            <a:pPr algn="l" eaLnBrk="1" hangingPunct="1"/>
            <a:r>
              <a:rPr lang="zh-CN" altLang="en-US" sz="3600">
                <a:latin typeface="宋体" panose="02010600030101010101" pitchFamily="2" charset="-122"/>
                <a:ea typeface="宋体" panose="02010600030101010101" pitchFamily="2" charset="-122"/>
              </a:rPr>
              <a:t>⑵ 软件环境工作流</a:t>
            </a:r>
          </a:p>
        </p:txBody>
      </p:sp>
      <p:sp>
        <p:nvSpPr>
          <p:cNvPr id="92164" name="内容占位符 2">
            <a:extLst>
              <a:ext uri="{FF2B5EF4-FFF2-40B4-BE49-F238E27FC236}">
                <a16:creationId xmlns:a16="http://schemas.microsoft.com/office/drawing/2014/main" id="{DDCA2F8D-797D-455B-9AA4-D1B9FAE262AB}"/>
              </a:ext>
            </a:extLst>
          </p:cNvPr>
          <p:cNvSpPr>
            <a:spLocks noGrp="1" noChangeArrowheads="1"/>
          </p:cNvSpPr>
          <p:nvPr>
            <p:ph idx="1"/>
          </p:nvPr>
        </p:nvSpPr>
        <p:spPr>
          <a:xfrm>
            <a:off x="152400" y="1066800"/>
            <a:ext cx="8839200" cy="5362575"/>
          </a:xfrm>
        </p:spPr>
        <p:txBody>
          <a:bodyPr/>
          <a:lstStyle/>
          <a:p>
            <a:pPr eaLnBrk="1" hangingPunct="1">
              <a:lnSpc>
                <a:spcPct val="110000"/>
              </a:lnSpc>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提供软件开发、维护的</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工具和环境。</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大型软件采用迭代开发过程，</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对项目开发和管理需要软件</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工具和开发环境的支持。</a:t>
            </a:r>
            <a:r>
              <a:rPr lang="en-US" altLang="zh-CN" sz="2400">
                <a:solidFill>
                  <a:srgbClr val="000099"/>
                </a:solidFill>
                <a:latin typeface="宋体" panose="02010600030101010101" pitchFamily="2" charset="-122"/>
                <a:ea typeface="宋体" panose="02010600030101010101" pitchFamily="2" charset="-122"/>
              </a:rPr>
              <a:t> </a:t>
            </a:r>
          </a:p>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软件开发信息库、软件配置数据库是软件工具和开发环境的核心。</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10000"/>
              </a:lnSpc>
            </a:pPr>
            <a:r>
              <a:rPr lang="zh-CN" altLang="en-US" sz="2400">
                <a:solidFill>
                  <a:srgbClr val="000099"/>
                </a:solidFill>
                <a:latin typeface="宋体" panose="02010600030101010101" pitchFamily="2" charset="-122"/>
                <a:ea typeface="宋体" panose="02010600030101010101" pitchFamily="2" charset="-122"/>
              </a:rPr>
              <a:t>软件项目团队应根据项目的特点和团队的实际需要选择和创建开发环境，并对环境进行经常维护。</a:t>
            </a:r>
            <a:endParaRPr lang="en-US" altLang="zh-CN" sz="2400">
              <a:solidFill>
                <a:srgbClr val="000099"/>
              </a:solidFill>
              <a:latin typeface="宋体" panose="02010600030101010101" pitchFamily="2" charset="-122"/>
              <a:ea typeface="宋体" panose="02010600030101010101" pitchFamily="2" charset="-122"/>
            </a:endParaRPr>
          </a:p>
        </p:txBody>
      </p:sp>
      <p:sp>
        <p:nvSpPr>
          <p:cNvPr id="92165" name="灯片编号占位符 5">
            <a:extLst>
              <a:ext uri="{FF2B5EF4-FFF2-40B4-BE49-F238E27FC236}">
                <a16:creationId xmlns:a16="http://schemas.microsoft.com/office/drawing/2014/main" id="{BA825B1C-54C5-4C6F-966B-B38663E528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7403449-9D19-478E-B1C5-358E94F1AC07}" type="slidenum">
              <a:rPr altLang="en-US" sz="1400" i="0" smtClean="0">
                <a:solidFill>
                  <a:srgbClr val="3333CC"/>
                </a:solidFill>
                <a:latin typeface="Arial" panose="020B0604020202020204" pitchFamily="34" charset="0"/>
              </a:rPr>
              <a:pPr/>
              <a:t>88</a:t>
            </a:fld>
            <a:endParaRPr lang="zh-CN" altLang="en-US" sz="1400" i="0">
              <a:solidFill>
                <a:srgbClr val="3333CC"/>
              </a:solidFill>
              <a:latin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5B7A7104-1A0D-42D3-BA13-121574EA84E4}"/>
              </a:ext>
            </a:extLst>
          </p:cNvPr>
          <p:cNvSpPr>
            <a:spLocks noGrp="1" noChangeArrowheads="1"/>
          </p:cNvSpPr>
          <p:nvPr>
            <p:ph type="title"/>
          </p:nvPr>
        </p:nvSpPr>
        <p:spPr>
          <a:xfrm>
            <a:off x="457200" y="71438"/>
            <a:ext cx="8229600" cy="919162"/>
          </a:xfrm>
        </p:spPr>
        <p:txBody>
          <a:bodyPr/>
          <a:lstStyle/>
          <a:p>
            <a:pPr algn="l" eaLnBrk="1" hangingPunct="1"/>
            <a:r>
              <a:rPr lang="en-US" altLang="zh-CN" sz="2800">
                <a:latin typeface="宋体" panose="02010600030101010101" pitchFamily="2" charset="-122"/>
                <a:ea typeface="宋体" panose="02010600030101010101" pitchFamily="2" charset="-122"/>
              </a:rPr>
              <a:t> </a:t>
            </a:r>
            <a:endParaRPr lang="zh-CN" altLang="en-US" sz="2800">
              <a:latin typeface="宋体" panose="02010600030101010101" pitchFamily="2" charset="-122"/>
              <a:ea typeface="宋体" panose="02010600030101010101" pitchFamily="2" charset="-122"/>
            </a:endParaRPr>
          </a:p>
        </p:txBody>
      </p:sp>
      <p:graphicFrame>
        <p:nvGraphicFramePr>
          <p:cNvPr id="7" name="内容占位符 6">
            <a:extLst>
              <a:ext uri="{FF2B5EF4-FFF2-40B4-BE49-F238E27FC236}">
                <a16:creationId xmlns:a16="http://schemas.microsoft.com/office/drawing/2014/main" id="{A26E2D5A-FEA1-4524-9CA9-5BED3B24C439}"/>
              </a:ext>
            </a:extLst>
          </p:cNvPr>
          <p:cNvGraphicFramePr>
            <a:graphicFrameLocks noGrp="1"/>
          </p:cNvGraphicFramePr>
          <p:nvPr>
            <p:ph idx="4294967295"/>
          </p:nvPr>
        </p:nvGraphicFramePr>
        <p:xfrm>
          <a:off x="0" y="0"/>
          <a:ext cx="9144000" cy="6550025"/>
        </p:xfrm>
        <a:graphic>
          <a:graphicData uri="http://schemas.openxmlformats.org/drawingml/2006/table">
            <a:tbl>
              <a:tblPr firstRow="1" bandRow="1">
                <a:tableStyleId>{5C22544A-7EE6-4342-B048-85BDC9FD1C3A}</a:tableStyleId>
              </a:tblPr>
              <a:tblGrid>
                <a:gridCol w="1269976">
                  <a:extLst>
                    <a:ext uri="{9D8B030D-6E8A-4147-A177-3AD203B41FA5}">
                      <a16:colId xmlns:a16="http://schemas.microsoft.com/office/drawing/2014/main" val="20000"/>
                    </a:ext>
                  </a:extLst>
                </a:gridCol>
                <a:gridCol w="7874024">
                  <a:extLst>
                    <a:ext uri="{9D8B030D-6E8A-4147-A177-3AD203B41FA5}">
                      <a16:colId xmlns:a16="http://schemas.microsoft.com/office/drawing/2014/main" val="20001"/>
                    </a:ext>
                  </a:extLst>
                </a:gridCol>
              </a:tblGrid>
              <a:tr h="466822">
                <a:tc>
                  <a:txBody>
                    <a:bodyPr/>
                    <a:lstStyle/>
                    <a:p>
                      <a:pPr indent="57150" algn="just">
                        <a:lnSpc>
                          <a:spcPct val="130000"/>
                        </a:lnSpc>
                        <a:spcAft>
                          <a:spcPts val="0"/>
                        </a:spcAft>
                        <a:tabLst>
                          <a:tab pos="270510" algn="l"/>
                        </a:tabLst>
                      </a:pPr>
                      <a:r>
                        <a:rPr lang="zh-CN" sz="2000" kern="100" dirty="0">
                          <a:solidFill>
                            <a:srgbClr val="A50021"/>
                          </a:solidFill>
                          <a:latin typeface="Bookman Old Style"/>
                          <a:ea typeface="宋体" panose="02010600030101010101" pitchFamily="2" charset="-122"/>
                          <a:cs typeface="宋体" panose="02010600030101010101" pitchFamily="2" charset="-122"/>
                        </a:rPr>
                        <a:t>工作流</a:t>
                      </a:r>
                      <a:endParaRPr lang="zh-CN" sz="2000" kern="100" dirty="0">
                        <a:solidFill>
                          <a:srgbClr val="A50021"/>
                        </a:solidFill>
                        <a:latin typeface="Times New Roman" panose="02020603050405020304"/>
                        <a:ea typeface="宋体" panose="02010600030101010101" pitchFamily="2" charset="-122"/>
                      </a:endParaRPr>
                    </a:p>
                  </a:txBody>
                  <a:tcPr marL="68580" marR="68580" marT="0" marB="0"/>
                </a:tc>
                <a:tc>
                  <a:txBody>
                    <a:bodyPr/>
                    <a:lstStyle/>
                    <a:p>
                      <a:pPr indent="1068705" algn="just">
                        <a:lnSpc>
                          <a:spcPct val="130000"/>
                        </a:lnSpc>
                        <a:spcAft>
                          <a:spcPts val="0"/>
                        </a:spcAft>
                        <a:tabLst>
                          <a:tab pos="270510" algn="l"/>
                        </a:tabLst>
                      </a:pPr>
                      <a:r>
                        <a:rPr lang="en-US" altLang="zh-CN" sz="2000" kern="100" dirty="0">
                          <a:solidFill>
                            <a:srgbClr val="C00000"/>
                          </a:solidFill>
                          <a:latin typeface="Bookman Old Style"/>
                          <a:ea typeface="宋体" panose="02010600030101010101" pitchFamily="2" charset="-122"/>
                          <a:cs typeface="宋体" panose="02010600030101010101" pitchFamily="2" charset="-122"/>
                        </a:rPr>
                        <a:t>                   </a:t>
                      </a:r>
                      <a:r>
                        <a:rPr lang="zh-CN" sz="2000" kern="100" dirty="0">
                          <a:solidFill>
                            <a:srgbClr val="A50021"/>
                          </a:solidFill>
                          <a:latin typeface="Bookman Old Style"/>
                          <a:ea typeface="宋体" panose="02010600030101010101" pitchFamily="2" charset="-122"/>
                          <a:cs typeface="宋体" panose="02010600030101010101" pitchFamily="2" charset="-122"/>
                        </a:rPr>
                        <a:t>软件工具和环境</a:t>
                      </a:r>
                      <a:endParaRPr lang="zh-CN" sz="2000" kern="100" dirty="0">
                        <a:solidFill>
                          <a:srgbClr val="A5002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933643">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管</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理</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任务分解</a:t>
                      </a:r>
                      <a:r>
                        <a:rPr lang="en-US" sz="2000" b="1" kern="100" dirty="0">
                          <a:solidFill>
                            <a:schemeClr val="tx1"/>
                          </a:solidFill>
                          <a:latin typeface="宋体-18030" pitchFamily="49" charset="-122"/>
                          <a:ea typeface="宋体-18030" pitchFamily="49" charset="-122"/>
                          <a:cs typeface="宋体-18030" pitchFamily="49" charset="-122"/>
                        </a:rPr>
                        <a:t>WBS</a:t>
                      </a:r>
                      <a:r>
                        <a:rPr lang="zh-CN" sz="2000" b="1" kern="100" dirty="0">
                          <a:solidFill>
                            <a:schemeClr val="tx1"/>
                          </a:solidFill>
                          <a:latin typeface="Bookman Old Style"/>
                          <a:ea typeface="宋体" panose="02010600030101010101" pitchFamily="2" charset="-122"/>
                          <a:cs typeface="宋体" panose="02010600030101010101" pitchFamily="2" charset="-122"/>
                        </a:rPr>
                        <a:t>工具、软件度量工具、成本估算工具、风险分析和计划安排工具等</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895699">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环</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境</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软件开发信息库、软件配置数据库、配置管理工具、文档生成工具、变更管理工具、软件正向</a:t>
                      </a:r>
                      <a:r>
                        <a:rPr lang="en-US" sz="2000" b="1" kern="100" dirty="0">
                          <a:solidFill>
                            <a:schemeClr val="tx1"/>
                          </a:solidFill>
                          <a:latin typeface="Bookman Old Style"/>
                          <a:ea typeface="宋体" panose="02010600030101010101" pitchFamily="2" charset="-122"/>
                          <a:cs typeface="宋体" panose="02010600030101010101" pitchFamily="2" charset="-122"/>
                        </a:rPr>
                        <a:t>/</a:t>
                      </a:r>
                      <a:r>
                        <a:rPr lang="zh-CN" sz="2000" b="1" kern="100" dirty="0">
                          <a:solidFill>
                            <a:schemeClr val="tx1"/>
                          </a:solidFill>
                          <a:latin typeface="Bookman Old Style"/>
                          <a:ea typeface="宋体" panose="02010600030101010101" pitchFamily="2" charset="-122"/>
                          <a:cs typeface="宋体" panose="02010600030101010101" pitchFamily="2" charset="-122"/>
                        </a:rPr>
                        <a:t>逆向变换工具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933643">
                <a:tc>
                  <a:txBody>
                    <a:bodyPr/>
                    <a:lstStyle/>
                    <a:p>
                      <a:pPr algn="l">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配置管理</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集成化的或独立的变更管理工具、系统构建工具，配置数据库、</a:t>
                      </a:r>
                      <a:endParaRPr lang="en-US" altLang="zh-CN" sz="2000" b="1" kern="100" dirty="0">
                        <a:solidFill>
                          <a:schemeClr val="tx1"/>
                        </a:solidFill>
                        <a:latin typeface="Bookman Old Style"/>
                        <a:ea typeface="宋体" panose="02010600030101010101" pitchFamily="2" charset="-122"/>
                        <a:cs typeface="宋体" panose="02010600030101010101" pitchFamily="2" charset="-122"/>
                      </a:endParaRPr>
                    </a:p>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版本管理工具等</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933643">
                <a:tc>
                  <a:txBody>
                    <a:bodyPr/>
                    <a:lstStyle/>
                    <a:p>
                      <a:pPr algn="l">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业务建模</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需求管理工具、可视化建模语言及工具</a:t>
                      </a:r>
                      <a:r>
                        <a:rPr lang="en-US" sz="2000" b="1" kern="100" dirty="0">
                          <a:solidFill>
                            <a:schemeClr val="tx1"/>
                          </a:solidFill>
                          <a:latin typeface="宋体-18030" pitchFamily="49" charset="-122"/>
                          <a:ea typeface="宋体-18030" pitchFamily="49" charset="-122"/>
                          <a:cs typeface="宋体-18030" pitchFamily="49" charset="-122"/>
                        </a:rPr>
                        <a:t>(</a:t>
                      </a:r>
                      <a:r>
                        <a:rPr lang="zh-CN" sz="2000" b="1" kern="100" dirty="0">
                          <a:solidFill>
                            <a:schemeClr val="tx1"/>
                          </a:solidFill>
                          <a:latin typeface="宋体-18030" pitchFamily="49" charset="-122"/>
                          <a:ea typeface="宋体-18030" pitchFamily="49" charset="-122"/>
                          <a:cs typeface="宋体-18030" pitchFamily="49" charset="-122"/>
                        </a:rPr>
                        <a:t>如，</a:t>
                      </a:r>
                      <a:r>
                        <a:rPr lang="en-US" sz="2000" b="1" kern="100" dirty="0">
                          <a:solidFill>
                            <a:schemeClr val="tx1"/>
                          </a:solidFill>
                          <a:latin typeface="宋体-18030" pitchFamily="49" charset="-122"/>
                          <a:ea typeface="宋体-18030" pitchFamily="49" charset="-122"/>
                          <a:cs typeface="宋体-18030" pitchFamily="49" charset="-122"/>
                        </a:rPr>
                        <a:t>UML</a:t>
                      </a:r>
                      <a:r>
                        <a:rPr lang="zh-CN" sz="2000" b="1" kern="100" dirty="0">
                          <a:solidFill>
                            <a:schemeClr val="tx1"/>
                          </a:solidFill>
                          <a:latin typeface="宋体-18030" pitchFamily="49" charset="-122"/>
                          <a:ea typeface="宋体-18030" pitchFamily="49" charset="-122"/>
                          <a:cs typeface="宋体-18030" pitchFamily="49" charset="-122"/>
                        </a:rPr>
                        <a:t>及</a:t>
                      </a:r>
                      <a:r>
                        <a:rPr lang="en-US" sz="2000" b="1" kern="100" dirty="0">
                          <a:solidFill>
                            <a:schemeClr val="tx1"/>
                          </a:solidFill>
                          <a:latin typeface="宋体-18030" pitchFamily="49" charset="-122"/>
                          <a:ea typeface="宋体-18030" pitchFamily="49" charset="-122"/>
                          <a:cs typeface="宋体-18030" pitchFamily="49" charset="-122"/>
                        </a:rPr>
                        <a:t>Rose)</a:t>
                      </a:r>
                      <a:r>
                        <a:rPr lang="zh-CN" sz="2000" b="1" kern="100" dirty="0">
                          <a:solidFill>
                            <a:schemeClr val="tx1"/>
                          </a:solidFill>
                          <a:latin typeface="Bookman Old Style"/>
                          <a:ea typeface="宋体" panose="02010600030101010101" pitchFamily="2" charset="-122"/>
                          <a:cs typeface="宋体" panose="02010600030101010101" pitchFamily="2" charset="-122"/>
                        </a:rPr>
                        <a:t>、</a:t>
                      </a:r>
                      <a:endParaRPr lang="en-US" altLang="zh-CN" sz="2000" b="1" kern="100" dirty="0">
                        <a:solidFill>
                          <a:schemeClr val="tx1"/>
                        </a:solidFill>
                        <a:latin typeface="Bookman Old Style"/>
                        <a:ea typeface="宋体" panose="02010600030101010101" pitchFamily="2" charset="-122"/>
                        <a:cs typeface="宋体" panose="02010600030101010101" pitchFamily="2" charset="-122"/>
                      </a:endParaRPr>
                    </a:p>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版本控制工具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r h="466822">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需</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求</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需求管理工具、可视化建模语言及工具、版本控制工具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5"/>
                  </a:ext>
                </a:extLst>
              </a:tr>
              <a:tr h="466822">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设</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计</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可视化建模语言及工具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6"/>
                  </a:ext>
                </a:extLst>
              </a:tr>
              <a:tr h="519289">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实</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现</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可视化建模语言及工具、编辑器</a:t>
                      </a:r>
                      <a:r>
                        <a:rPr lang="en-US" sz="2000" b="1" kern="100" dirty="0">
                          <a:solidFill>
                            <a:schemeClr val="tx1"/>
                          </a:solidFill>
                          <a:latin typeface="Bookman Old Style"/>
                          <a:ea typeface="宋体" panose="02010600030101010101" pitchFamily="2" charset="-122"/>
                          <a:cs typeface="宋体" panose="02010600030101010101" pitchFamily="2" charset="-122"/>
                        </a:rPr>
                        <a:t>-</a:t>
                      </a:r>
                      <a:r>
                        <a:rPr lang="zh-CN" sz="2000" b="1" kern="100" dirty="0">
                          <a:solidFill>
                            <a:schemeClr val="tx1"/>
                          </a:solidFill>
                          <a:latin typeface="Bookman Old Style"/>
                          <a:ea typeface="宋体" panose="02010600030101010101" pitchFamily="2" charset="-122"/>
                          <a:cs typeface="宋体" panose="02010600030101010101" pitchFamily="2" charset="-122"/>
                        </a:rPr>
                        <a:t>编译器</a:t>
                      </a:r>
                      <a:r>
                        <a:rPr lang="en-US" sz="2000" b="1" kern="100" dirty="0">
                          <a:solidFill>
                            <a:schemeClr val="tx1"/>
                          </a:solidFill>
                          <a:latin typeface="Bookman Old Style"/>
                          <a:ea typeface="宋体" panose="02010600030101010101" pitchFamily="2" charset="-122"/>
                          <a:cs typeface="宋体" panose="02010600030101010101" pitchFamily="2" charset="-122"/>
                        </a:rPr>
                        <a:t>-</a:t>
                      </a:r>
                      <a:r>
                        <a:rPr lang="zh-CN" sz="2000" b="1" kern="100" dirty="0">
                          <a:solidFill>
                            <a:schemeClr val="tx1"/>
                          </a:solidFill>
                          <a:latin typeface="Bookman Old Style"/>
                          <a:ea typeface="宋体" panose="02010600030101010101" pitchFamily="2" charset="-122"/>
                          <a:cs typeface="宋体" panose="02010600030101010101" pitchFamily="2" charset="-122"/>
                        </a:rPr>
                        <a:t>调试器</a:t>
                      </a:r>
                      <a:r>
                        <a:rPr lang="en-US" sz="2000" b="1" kern="100" dirty="0">
                          <a:solidFill>
                            <a:schemeClr val="tx1"/>
                          </a:solidFill>
                          <a:latin typeface="Bookman Old Style"/>
                          <a:ea typeface="宋体" panose="02010600030101010101" pitchFamily="2" charset="-122"/>
                          <a:cs typeface="宋体" panose="02010600030101010101" pitchFamily="2" charset="-122"/>
                        </a:rPr>
                        <a:t>-</a:t>
                      </a:r>
                      <a:r>
                        <a:rPr lang="zh-CN" sz="2000" b="1" kern="100" dirty="0">
                          <a:solidFill>
                            <a:schemeClr val="tx1"/>
                          </a:solidFill>
                          <a:latin typeface="Bookman Old Style"/>
                          <a:ea typeface="宋体" panose="02010600030101010101" pitchFamily="2" charset="-122"/>
                          <a:cs typeface="宋体" panose="02010600030101010101" pitchFamily="2" charset="-122"/>
                        </a:rPr>
                        <a:t>链接器、测试工具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7"/>
                  </a:ext>
                </a:extLst>
              </a:tr>
              <a:tr h="466822">
                <a:tc>
                  <a:txBody>
                    <a:bodyPr/>
                    <a:lstStyle/>
                    <a:p>
                      <a:pPr indent="57150" algn="just">
                        <a:lnSpc>
                          <a:spcPct val="130000"/>
                        </a:lnSpc>
                        <a:spcAft>
                          <a:spcPts val="0"/>
                        </a:spcAft>
                        <a:tabLst>
                          <a:tab pos="270510" algn="l"/>
                        </a:tabLst>
                      </a:pPr>
                      <a:r>
                        <a:rPr lang="en-US" sz="2000" b="1" kern="100" dirty="0">
                          <a:solidFill>
                            <a:srgbClr val="0000CC"/>
                          </a:solidFill>
                          <a:latin typeface="Bookman Old Style"/>
                          <a:ea typeface="宋体" panose="02010600030101010101" pitchFamily="2" charset="-122"/>
                          <a:cs typeface="宋体" panose="02010600030101010101" pitchFamily="2" charset="-122"/>
                        </a:rPr>
                        <a:t>V</a:t>
                      </a:r>
                      <a:r>
                        <a:rPr lang="zh-CN" sz="2000" b="1" kern="100" dirty="0">
                          <a:solidFill>
                            <a:srgbClr val="0000CC"/>
                          </a:solidFill>
                          <a:latin typeface="Bookman Old Style"/>
                          <a:ea typeface="宋体" panose="02010600030101010101" pitchFamily="2" charset="-122"/>
                          <a:cs typeface="宋体" panose="02010600030101010101" pitchFamily="2" charset="-122"/>
                        </a:rPr>
                        <a:t>＆</a:t>
                      </a:r>
                      <a:r>
                        <a:rPr lang="en-US" sz="2000" b="1" kern="100" dirty="0">
                          <a:solidFill>
                            <a:srgbClr val="0000CC"/>
                          </a:solidFill>
                          <a:latin typeface="Bookman Old Style"/>
                          <a:ea typeface="宋体" panose="02010600030101010101" pitchFamily="2" charset="-122"/>
                          <a:cs typeface="宋体" panose="02010600030101010101" pitchFamily="2" charset="-122"/>
                        </a:rPr>
                        <a:t>V</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测试工具、文档生成工具、缺陷跟踪工具、生成测试用例工具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8"/>
                  </a:ext>
                </a:extLst>
              </a:tr>
              <a:tr h="466822">
                <a:tc>
                  <a:txBody>
                    <a:bodyPr/>
                    <a:lstStyle/>
                    <a:p>
                      <a:pPr indent="57150" algn="just">
                        <a:lnSpc>
                          <a:spcPct val="130000"/>
                        </a:lnSpc>
                        <a:spcAft>
                          <a:spcPts val="0"/>
                        </a:spcAft>
                        <a:tabLst>
                          <a:tab pos="270510" algn="l"/>
                        </a:tabLst>
                      </a:pPr>
                      <a:r>
                        <a:rPr lang="zh-CN" sz="2000" b="1" kern="100" dirty="0">
                          <a:solidFill>
                            <a:srgbClr val="0000CC"/>
                          </a:solidFill>
                          <a:latin typeface="Bookman Old Style"/>
                          <a:ea typeface="宋体" panose="02010600030101010101" pitchFamily="2" charset="-122"/>
                          <a:cs typeface="宋体" panose="02010600030101010101" pitchFamily="2" charset="-122"/>
                        </a:rPr>
                        <a:t>实</a:t>
                      </a:r>
                      <a:r>
                        <a:rPr lang="zh-CN" sz="2000" b="1" kern="100" dirty="0">
                          <a:solidFill>
                            <a:srgbClr val="0000CC"/>
                          </a:solidFill>
                          <a:latin typeface="Times New Roman" panose="02020603050405020304"/>
                          <a:ea typeface="Bookman Old Style"/>
                          <a:cs typeface="宋体" panose="02010600030101010101" pitchFamily="2" charset="-122"/>
                        </a:rPr>
                        <a:t> </a:t>
                      </a:r>
                      <a:r>
                        <a:rPr lang="zh-CN" sz="2000" b="1" kern="100" dirty="0">
                          <a:solidFill>
                            <a:srgbClr val="0000CC"/>
                          </a:solidFill>
                          <a:latin typeface="Bookman Old Style"/>
                          <a:ea typeface="宋体" panose="02010600030101010101" pitchFamily="2" charset="-122"/>
                          <a:cs typeface="宋体" panose="02010600030101010101" pitchFamily="2" charset="-122"/>
                        </a:rPr>
                        <a:t>施</a:t>
                      </a:r>
                      <a:endParaRPr lang="zh-CN" sz="2000" b="1" kern="100" dirty="0">
                        <a:solidFill>
                          <a:srgbClr val="0000CC"/>
                        </a:solidFill>
                        <a:latin typeface="Times New Roman" panose="02020603050405020304"/>
                        <a:ea typeface="宋体" panose="02010600030101010101" pitchFamily="2" charset="-122"/>
                      </a:endParaRPr>
                    </a:p>
                  </a:txBody>
                  <a:tcPr marL="68580" marR="68580" marT="0" marB="0"/>
                </a:tc>
                <a:tc>
                  <a:txBody>
                    <a:bodyPr/>
                    <a:lstStyle/>
                    <a:p>
                      <a:pPr algn="just">
                        <a:lnSpc>
                          <a:spcPct val="130000"/>
                        </a:lnSpc>
                        <a:spcAft>
                          <a:spcPts val="0"/>
                        </a:spcAft>
                        <a:tabLst>
                          <a:tab pos="270510" algn="l"/>
                        </a:tabLst>
                      </a:pPr>
                      <a:r>
                        <a:rPr lang="zh-CN" sz="2000" b="1" kern="100" dirty="0">
                          <a:solidFill>
                            <a:schemeClr val="tx1"/>
                          </a:solidFill>
                          <a:latin typeface="Bookman Old Style"/>
                          <a:ea typeface="宋体" panose="02010600030101010101" pitchFamily="2" charset="-122"/>
                          <a:cs typeface="宋体" panose="02010600030101010101" pitchFamily="2" charset="-122"/>
                        </a:rPr>
                        <a:t>缺陷跟踪工具</a:t>
                      </a:r>
                      <a:endParaRPr lang="zh-CN" sz="2000" b="1" kern="100" dirty="0">
                        <a:solidFill>
                          <a:schemeClr val="tx1"/>
                        </a:solidFill>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9"/>
                  </a:ext>
                </a:extLst>
              </a:tr>
            </a:tbl>
          </a:graphicData>
        </a:graphic>
      </p:graphicFrame>
      <p:sp>
        <p:nvSpPr>
          <p:cNvPr id="93222" name="灯片编号占位符 5">
            <a:extLst>
              <a:ext uri="{FF2B5EF4-FFF2-40B4-BE49-F238E27FC236}">
                <a16:creationId xmlns:a16="http://schemas.microsoft.com/office/drawing/2014/main" id="{75E404AD-CEC3-47B7-86AF-72127BC080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9F241B1-93B7-4041-9202-57510CD5B29B}" type="slidenum">
              <a:rPr altLang="en-US" sz="1400" i="0" smtClean="0">
                <a:solidFill>
                  <a:srgbClr val="3333CC"/>
                </a:solidFill>
                <a:latin typeface="Arial" panose="020B0604020202020204" pitchFamily="34" charset="0"/>
              </a:rPr>
              <a:pPr/>
              <a:t>89</a:t>
            </a:fld>
            <a:endParaRPr lang="zh-CN" altLang="en-US" sz="1400" i="0">
              <a:solidFill>
                <a:srgbClr val="3333CC"/>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8C68D0BD-05C1-4A10-A6FC-02B097C9E6AC}"/>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1.1.1 </a:t>
            </a:r>
            <a:r>
              <a:rPr lang="zh-CN" altLang="en-US" sz="4000">
                <a:latin typeface="宋体" panose="02010600030101010101" pitchFamily="2" charset="-122"/>
                <a:ea typeface="宋体" panose="02010600030101010101" pitchFamily="2" charset="-122"/>
              </a:rPr>
              <a:t>软件的概念</a:t>
            </a:r>
          </a:p>
        </p:txBody>
      </p:sp>
      <p:sp>
        <p:nvSpPr>
          <p:cNvPr id="11267" name="内容占位符 2">
            <a:extLst>
              <a:ext uri="{FF2B5EF4-FFF2-40B4-BE49-F238E27FC236}">
                <a16:creationId xmlns:a16="http://schemas.microsoft.com/office/drawing/2014/main" id="{3DF62CCC-124F-4EF8-80D4-2425124307F5}"/>
              </a:ext>
            </a:extLst>
          </p:cNvPr>
          <p:cNvSpPr>
            <a:spLocks noGrp="1" noChangeArrowheads="1"/>
          </p:cNvSpPr>
          <p:nvPr>
            <p:ph idx="1"/>
          </p:nvPr>
        </p:nvSpPr>
        <p:spPr/>
        <p:txBody>
          <a:bodyPr/>
          <a:lstStyle/>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1.</a:t>
            </a:r>
            <a:r>
              <a:rPr lang="zh-CN" altLang="en-US" sz="2400">
                <a:solidFill>
                  <a:srgbClr val="000099"/>
                </a:solidFill>
                <a:latin typeface="宋体" panose="02010600030101010101" pitchFamily="2" charset="-122"/>
                <a:ea typeface="宋体" panose="02010600030101010101" pitchFamily="2" charset="-122"/>
              </a:rPr>
              <a:t>软件的定义</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能够完成预定功能和性能，并对相应数据进行加工的程序，及描述程序、操作的文档。      </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FF0000"/>
                </a:solidFill>
                <a:latin typeface="宋体" panose="02010600030101010101" pitchFamily="2" charset="-122"/>
                <a:ea typeface="宋体" panose="02010600030101010101" pitchFamily="2" charset="-122"/>
              </a:rPr>
              <a:t>          </a:t>
            </a:r>
            <a:r>
              <a:rPr lang="zh-CN" altLang="en-US" sz="2400">
                <a:solidFill>
                  <a:srgbClr val="A50021"/>
                </a:solidFill>
                <a:latin typeface="宋体" panose="02010600030101010101" pitchFamily="2" charset="-122"/>
                <a:ea typeface="宋体" panose="02010600030101010101" pitchFamily="2" charset="-122"/>
              </a:rPr>
              <a:t>软件 </a:t>
            </a:r>
            <a:r>
              <a:rPr lang="en-US" altLang="zh-CN" sz="2400">
                <a:solidFill>
                  <a:srgbClr val="A50021"/>
                </a:solidFill>
                <a:latin typeface="宋体" panose="02010600030101010101" pitchFamily="2" charset="-122"/>
                <a:ea typeface="宋体" panose="02010600030101010101" pitchFamily="2" charset="-122"/>
              </a:rPr>
              <a:t>= </a:t>
            </a:r>
            <a:r>
              <a:rPr lang="zh-CN" altLang="en-US" sz="2400">
                <a:solidFill>
                  <a:srgbClr val="A50021"/>
                </a:solidFill>
                <a:latin typeface="宋体" panose="02010600030101010101" pitchFamily="2" charset="-122"/>
                <a:ea typeface="宋体" panose="02010600030101010101" pitchFamily="2" charset="-122"/>
              </a:rPr>
              <a:t>程序</a:t>
            </a:r>
            <a:r>
              <a:rPr lang="en-US" altLang="zh-CN" sz="2400">
                <a:solidFill>
                  <a:srgbClr val="A50021"/>
                </a:solidFill>
                <a:latin typeface="宋体" panose="02010600030101010101" pitchFamily="2" charset="-122"/>
                <a:ea typeface="宋体" panose="02010600030101010101" pitchFamily="2" charset="-122"/>
              </a:rPr>
              <a:t>+</a:t>
            </a:r>
            <a:r>
              <a:rPr lang="zh-CN" altLang="en-US" sz="2400">
                <a:solidFill>
                  <a:srgbClr val="A50021"/>
                </a:solidFill>
                <a:latin typeface="宋体" panose="02010600030101010101" pitchFamily="2" charset="-122"/>
                <a:ea typeface="宋体" panose="02010600030101010101" pitchFamily="2" charset="-122"/>
              </a:rPr>
              <a:t>数据</a:t>
            </a:r>
            <a:r>
              <a:rPr lang="en-US" altLang="zh-CN" sz="2400">
                <a:solidFill>
                  <a:srgbClr val="A50021"/>
                </a:solidFill>
                <a:latin typeface="宋体" panose="02010600030101010101" pitchFamily="2" charset="-122"/>
                <a:ea typeface="宋体" panose="02010600030101010101" pitchFamily="2" charset="-122"/>
              </a:rPr>
              <a:t>+</a:t>
            </a:r>
            <a:r>
              <a:rPr lang="zh-CN" altLang="en-US" sz="2400">
                <a:solidFill>
                  <a:srgbClr val="A50021"/>
                </a:solidFill>
                <a:latin typeface="宋体" panose="02010600030101010101" pitchFamily="2" charset="-122"/>
                <a:ea typeface="宋体" panose="02010600030101010101" pitchFamily="2" charset="-122"/>
              </a:rPr>
              <a:t>文档</a:t>
            </a:r>
            <a:endParaRPr lang="en-US" altLang="zh-CN" sz="2400">
              <a:solidFill>
                <a:srgbClr val="A50021"/>
              </a:solidFill>
              <a:latin typeface="宋体" panose="02010600030101010101" pitchFamily="2" charset="-122"/>
              <a:ea typeface="宋体" panose="02010600030101010101" pitchFamily="2" charset="-122"/>
            </a:endParaRPr>
          </a:p>
          <a:p>
            <a:pPr eaLnBrk="1" hangingPunct="1">
              <a:lnSpc>
                <a:spcPct val="150000"/>
              </a:lnSpc>
              <a:buFont typeface="Wingdings" panose="05000000000000000000" pitchFamily="2" charset="2"/>
              <a:buNone/>
            </a:pPr>
            <a:r>
              <a:rPr lang="en-US" altLang="zh-CN" sz="2400">
                <a:solidFill>
                  <a:srgbClr val="A50021"/>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为了突出软件的功能和性能，将上面的公式扩展为        </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a:solidFill>
                  <a:srgbClr val="A50021"/>
                </a:solidFill>
                <a:latin typeface="宋体" panose="02010600030101010101" pitchFamily="2" charset="-122"/>
                <a:ea typeface="宋体" panose="02010600030101010101" pitchFamily="2" charset="-122"/>
              </a:rPr>
              <a:t>     </a:t>
            </a:r>
            <a:r>
              <a:rPr lang="zh-CN" altLang="en-US">
                <a:solidFill>
                  <a:srgbClr val="A50021"/>
                </a:solidFill>
                <a:latin typeface="宋体" panose="02010600030101010101" pitchFamily="2" charset="-122"/>
                <a:ea typeface="宋体" panose="02010600030101010101" pitchFamily="2" charset="-122"/>
              </a:rPr>
              <a:t>软件 </a:t>
            </a:r>
            <a:r>
              <a:rPr lang="en-US" altLang="zh-CN">
                <a:solidFill>
                  <a:srgbClr val="A50021"/>
                </a:solidFill>
                <a:latin typeface="宋体" panose="02010600030101010101" pitchFamily="2" charset="-122"/>
                <a:ea typeface="宋体" panose="02010600030101010101" pitchFamily="2" charset="-122"/>
              </a:rPr>
              <a:t>= </a:t>
            </a:r>
            <a:r>
              <a:rPr lang="zh-CN" altLang="en-US">
                <a:solidFill>
                  <a:srgbClr val="A50021"/>
                </a:solidFill>
                <a:latin typeface="宋体" panose="02010600030101010101" pitchFamily="2" charset="-122"/>
                <a:ea typeface="宋体" panose="02010600030101010101" pitchFamily="2" charset="-122"/>
              </a:rPr>
              <a:t>知识</a:t>
            </a:r>
            <a:r>
              <a:rPr lang="en-US" altLang="zh-CN">
                <a:solidFill>
                  <a:srgbClr val="A50021"/>
                </a:solidFill>
                <a:latin typeface="宋体" panose="02010600030101010101" pitchFamily="2" charset="-122"/>
                <a:ea typeface="宋体" panose="02010600030101010101" pitchFamily="2" charset="-122"/>
              </a:rPr>
              <a:t>+</a:t>
            </a:r>
            <a:r>
              <a:rPr lang="zh-CN" altLang="en-US">
                <a:solidFill>
                  <a:srgbClr val="A50021"/>
                </a:solidFill>
                <a:latin typeface="宋体" panose="02010600030101010101" pitchFamily="2" charset="-122"/>
                <a:ea typeface="宋体" panose="02010600030101010101" pitchFamily="2" charset="-122"/>
              </a:rPr>
              <a:t>程序</a:t>
            </a:r>
            <a:r>
              <a:rPr lang="en-US" altLang="zh-CN">
                <a:solidFill>
                  <a:srgbClr val="A50021"/>
                </a:solidFill>
                <a:latin typeface="宋体" panose="02010600030101010101" pitchFamily="2" charset="-122"/>
                <a:ea typeface="宋体" panose="02010600030101010101" pitchFamily="2" charset="-122"/>
              </a:rPr>
              <a:t>+</a:t>
            </a:r>
            <a:r>
              <a:rPr lang="zh-CN" altLang="en-US">
                <a:solidFill>
                  <a:srgbClr val="A50021"/>
                </a:solidFill>
                <a:latin typeface="宋体" panose="02010600030101010101" pitchFamily="2" charset="-122"/>
                <a:ea typeface="宋体" panose="02010600030101010101" pitchFamily="2" charset="-122"/>
              </a:rPr>
              <a:t>数据</a:t>
            </a:r>
            <a:r>
              <a:rPr lang="en-US" altLang="zh-CN">
                <a:solidFill>
                  <a:srgbClr val="A50021"/>
                </a:solidFill>
                <a:latin typeface="宋体" panose="02010600030101010101" pitchFamily="2" charset="-122"/>
                <a:ea typeface="宋体" panose="02010600030101010101" pitchFamily="2" charset="-122"/>
              </a:rPr>
              <a:t>+</a:t>
            </a:r>
            <a:r>
              <a:rPr lang="zh-CN" altLang="en-US">
                <a:solidFill>
                  <a:srgbClr val="A50021"/>
                </a:solidFill>
                <a:latin typeface="宋体" panose="02010600030101010101" pitchFamily="2" charset="-122"/>
                <a:ea typeface="宋体" panose="02010600030101010101" pitchFamily="2" charset="-122"/>
              </a:rPr>
              <a:t>文档</a:t>
            </a:r>
          </a:p>
        </p:txBody>
      </p:sp>
      <p:sp>
        <p:nvSpPr>
          <p:cNvPr id="11268" name="灯片编号占位符 5">
            <a:extLst>
              <a:ext uri="{FF2B5EF4-FFF2-40B4-BE49-F238E27FC236}">
                <a16:creationId xmlns:a16="http://schemas.microsoft.com/office/drawing/2014/main" id="{AB0DD393-8FD6-4AFF-9C19-ED8F92F102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85B14C6-0756-4FF8-ACAB-0C122CFEF493}" type="slidenum">
              <a:rPr altLang="zh-CN" sz="1400" i="0" smtClean="0">
                <a:solidFill>
                  <a:srgbClr val="3333CC"/>
                </a:solidFill>
                <a:latin typeface="Arial" panose="020B0604020202020204" pitchFamily="34" charset="0"/>
              </a:rPr>
              <a:pPr/>
              <a:t>9</a:t>
            </a:fld>
            <a:endParaRPr lang="zh-CN" altLang="zh-CN" sz="1400" i="0">
              <a:solidFill>
                <a:srgbClr val="3333CC"/>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图片 6">
            <a:extLst>
              <a:ext uri="{FF2B5EF4-FFF2-40B4-BE49-F238E27FC236}">
                <a16:creationId xmlns:a16="http://schemas.microsoft.com/office/drawing/2014/main" id="{BD264A27-821F-4FD8-A6E3-2421BFB1E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标题 1">
            <a:extLst>
              <a:ext uri="{FF2B5EF4-FFF2-40B4-BE49-F238E27FC236}">
                <a16:creationId xmlns:a16="http://schemas.microsoft.com/office/drawing/2014/main" id="{8ADE6377-5E32-4DAE-92BA-10D24ACC9841}"/>
              </a:ext>
            </a:extLst>
          </p:cNvPr>
          <p:cNvSpPr>
            <a:spLocks noGrp="1" noChangeArrowheads="1"/>
          </p:cNvSpPr>
          <p:nvPr>
            <p:ph type="title"/>
          </p:nvPr>
        </p:nvSpPr>
        <p:spPr>
          <a:xfrm>
            <a:off x="152400" y="0"/>
            <a:ext cx="8534400" cy="1143000"/>
          </a:xfrm>
        </p:spPr>
        <p:txBody>
          <a:bodyPr/>
          <a:lstStyle/>
          <a:p>
            <a:pPr algn="l" eaLnBrk="1" hangingPunct="1"/>
            <a:r>
              <a:rPr lang="zh-CN" altLang="en-US" sz="2800">
                <a:latin typeface="宋体" panose="02010600030101010101" pitchFamily="2" charset="-122"/>
                <a:ea typeface="宋体" panose="02010600030101010101" pitchFamily="2" charset="-122"/>
              </a:rPr>
              <a:t>⑶ 软件配置和</a:t>
            </a:r>
            <a:br>
              <a:rPr lang="en-US" altLang="zh-CN" sz="2800">
                <a:latin typeface="宋体" panose="02010600030101010101" pitchFamily="2" charset="-122"/>
                <a:ea typeface="宋体" panose="02010600030101010101" pitchFamily="2" charset="-122"/>
              </a:rPr>
            </a:br>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变更管理工作流</a:t>
            </a:r>
          </a:p>
        </p:txBody>
      </p:sp>
      <p:sp>
        <p:nvSpPr>
          <p:cNvPr id="94212" name="内容占位符 2">
            <a:extLst>
              <a:ext uri="{FF2B5EF4-FFF2-40B4-BE49-F238E27FC236}">
                <a16:creationId xmlns:a16="http://schemas.microsoft.com/office/drawing/2014/main" id="{72F94DE4-9F16-4178-A97F-85C1085D9F6C}"/>
              </a:ext>
            </a:extLst>
          </p:cNvPr>
          <p:cNvSpPr>
            <a:spLocks noGrp="1" noChangeArrowheads="1"/>
          </p:cNvSpPr>
          <p:nvPr>
            <p:ph idx="1"/>
          </p:nvPr>
        </p:nvSpPr>
        <p:spPr>
          <a:xfrm>
            <a:off x="152400" y="1143000"/>
            <a:ext cx="8534400" cy="5257800"/>
          </a:xfrm>
        </p:spPr>
        <p:txBody>
          <a:bodyPr/>
          <a:lstStyle/>
          <a:p>
            <a:pPr eaLnBrk="1" hangingPunct="1">
              <a:lnSpc>
                <a:spcPct val="120000"/>
              </a:lnSpc>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配置管理规划、变更管理</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版本和发布管理、系统构建</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20000"/>
              </a:lnSpc>
            </a:pPr>
            <a:r>
              <a:rPr lang="zh-CN" altLang="en-US" sz="2400">
                <a:solidFill>
                  <a:srgbClr val="000099"/>
                </a:solidFill>
                <a:latin typeface="宋体" panose="02010600030101010101" pitchFamily="2" charset="-122"/>
                <a:ea typeface="宋体" panose="02010600030101010101" pitchFamily="2" charset="-122"/>
              </a:rPr>
              <a:t>软件需求变更成常态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20000"/>
              </a:lnSpc>
            </a:pPr>
            <a:r>
              <a:rPr lang="zh-CN" altLang="en-US" sz="2400">
                <a:solidFill>
                  <a:srgbClr val="000099"/>
                </a:solidFill>
                <a:latin typeface="宋体" panose="02010600030101010101" pitchFamily="2" charset="-122"/>
                <a:ea typeface="宋体" panose="02010600030101010101" pitchFamily="2" charset="-122"/>
              </a:rPr>
              <a:t>加强软件版本管理，保持</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20000"/>
              </a:lnSpc>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软件系统的一致性、完整性和正确性。</a:t>
            </a:r>
            <a:endParaRPr lang="en-US" altLang="zh-CN" sz="2400">
              <a:solidFill>
                <a:srgbClr val="000099"/>
              </a:solidFill>
              <a:latin typeface="宋体" panose="02010600030101010101" pitchFamily="2" charset="-122"/>
              <a:ea typeface="宋体" panose="02010600030101010101" pitchFamily="2" charset="-122"/>
            </a:endParaRPr>
          </a:p>
          <a:p>
            <a:pPr eaLnBrk="1" hangingPunct="1">
              <a:lnSpc>
                <a:spcPct val="120000"/>
              </a:lnSpc>
            </a:pPr>
            <a:r>
              <a:rPr lang="zh-CN" altLang="en-US" sz="2400">
                <a:solidFill>
                  <a:srgbClr val="000099"/>
                </a:solidFill>
                <a:latin typeface="宋体" panose="02010600030101010101" pitchFamily="2" charset="-122"/>
                <a:ea typeface="宋体" panose="02010600030101010101" pitchFamily="2" charset="-122"/>
              </a:rPr>
              <a:t>现代软件开发过程将正向</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逆向软件工程工具、配置和变更管理工具集成在一起，支持频繁的系统构建和版本生成，提高了软件开发的质量和效率。</a:t>
            </a:r>
            <a:endParaRPr lang="en-US" altLang="zh-CN" sz="2400">
              <a:solidFill>
                <a:srgbClr val="000099"/>
              </a:solidFill>
              <a:latin typeface="宋体" panose="02010600030101010101" pitchFamily="2" charset="-122"/>
              <a:ea typeface="宋体" panose="02010600030101010101" pitchFamily="2" charset="-122"/>
            </a:endParaRPr>
          </a:p>
        </p:txBody>
      </p:sp>
      <p:sp>
        <p:nvSpPr>
          <p:cNvPr id="94213" name="灯片编号占位符 5">
            <a:extLst>
              <a:ext uri="{FF2B5EF4-FFF2-40B4-BE49-F238E27FC236}">
                <a16:creationId xmlns:a16="http://schemas.microsoft.com/office/drawing/2014/main" id="{D8BBF39C-CEA1-4A8B-80B5-FD5CB7CC08F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D6C607AF-40C9-4FA2-8E09-FC3FDB2DA421}" type="slidenum">
              <a:rPr altLang="en-US" sz="1400" i="0" smtClean="0">
                <a:solidFill>
                  <a:srgbClr val="3333CC"/>
                </a:solidFill>
                <a:latin typeface="Arial" panose="020B0604020202020204" pitchFamily="34" charset="0"/>
              </a:rPr>
              <a:pPr/>
              <a:t>90</a:t>
            </a:fld>
            <a:endParaRPr lang="zh-CN" altLang="en-US" sz="1400" i="0">
              <a:solidFill>
                <a:srgbClr val="3333CC"/>
              </a:solidFill>
              <a:latin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图片 6">
            <a:extLst>
              <a:ext uri="{FF2B5EF4-FFF2-40B4-BE49-F238E27FC236}">
                <a16:creationId xmlns:a16="http://schemas.microsoft.com/office/drawing/2014/main" id="{83662812-4797-4E4D-A703-F52F6D510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0"/>
            <a:ext cx="40544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标题 1">
            <a:extLst>
              <a:ext uri="{FF2B5EF4-FFF2-40B4-BE49-F238E27FC236}">
                <a16:creationId xmlns:a16="http://schemas.microsoft.com/office/drawing/2014/main" id="{16822D1B-96BD-4850-92F1-2532C1D3554A}"/>
              </a:ext>
            </a:extLst>
          </p:cNvPr>
          <p:cNvSpPr>
            <a:spLocks noGrp="1" noChangeArrowheads="1"/>
          </p:cNvSpPr>
          <p:nvPr>
            <p:ph type="title"/>
          </p:nvPr>
        </p:nvSpPr>
        <p:spPr>
          <a:xfrm>
            <a:off x="228600" y="142875"/>
            <a:ext cx="8458200" cy="785813"/>
          </a:xfrm>
        </p:spPr>
        <p:txBody>
          <a:bodyPr/>
          <a:lstStyle/>
          <a:p>
            <a:pPr algn="l" eaLnBrk="1" hangingPunct="1"/>
            <a:r>
              <a:rPr lang="zh-CN" altLang="en-US" sz="3600">
                <a:latin typeface="宋体" panose="02010600030101010101" pitchFamily="2" charset="-122"/>
                <a:ea typeface="宋体" panose="02010600030101010101" pitchFamily="2" charset="-122"/>
              </a:rPr>
              <a:t>⑷ 业务建模工作流</a:t>
            </a:r>
          </a:p>
        </p:txBody>
      </p:sp>
      <p:sp>
        <p:nvSpPr>
          <p:cNvPr id="95236" name="内容占位符 2">
            <a:extLst>
              <a:ext uri="{FF2B5EF4-FFF2-40B4-BE49-F238E27FC236}">
                <a16:creationId xmlns:a16="http://schemas.microsoft.com/office/drawing/2014/main" id="{75C89202-8E1A-4F36-AF97-A5CC76E055B2}"/>
              </a:ext>
            </a:extLst>
          </p:cNvPr>
          <p:cNvSpPr>
            <a:spLocks noGrp="1" noChangeArrowheads="1"/>
          </p:cNvSpPr>
          <p:nvPr>
            <p:ph idx="1"/>
          </p:nvPr>
        </p:nvSpPr>
        <p:spPr>
          <a:xfrm>
            <a:off x="152400" y="1071563"/>
            <a:ext cx="8577263" cy="5357812"/>
          </a:xfrm>
        </p:spPr>
        <p:txBody>
          <a:bodyPr/>
          <a:lstStyle/>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对用户业务流程调研并建模</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软件项目业务建模难度、</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方式、工作量差异很大</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有的系统需求已充分论证</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功能、输入、输出接口明确</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系统工程专家可以提供正式的文档或模型。</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软件开发人员学习有关领域知识，理解软件需求，在此基础上，与系统工程师协商，做一些必要的修改和优化即可完成业务建模。</a:t>
            </a:r>
            <a:endParaRPr lang="en-US" altLang="zh-CN" sz="2400">
              <a:solidFill>
                <a:srgbClr val="000099"/>
              </a:solidFill>
              <a:latin typeface="宋体" panose="02010600030101010101" pitchFamily="2" charset="-122"/>
              <a:ea typeface="宋体" panose="02010600030101010101" pitchFamily="2" charset="-122"/>
            </a:endParaRPr>
          </a:p>
        </p:txBody>
      </p:sp>
      <p:sp>
        <p:nvSpPr>
          <p:cNvPr id="95237" name="灯片编号占位符 5">
            <a:extLst>
              <a:ext uri="{FF2B5EF4-FFF2-40B4-BE49-F238E27FC236}">
                <a16:creationId xmlns:a16="http://schemas.microsoft.com/office/drawing/2014/main" id="{C9D6773E-928B-4183-B886-8EC0E22F18C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D86462E-7B94-43C1-9B6E-5D61F860CF9E}" type="slidenum">
              <a:rPr altLang="en-US" sz="1400" i="0" smtClean="0">
                <a:solidFill>
                  <a:srgbClr val="3333CC"/>
                </a:solidFill>
                <a:latin typeface="Arial" panose="020B0604020202020204" pitchFamily="34" charset="0"/>
              </a:rPr>
              <a:pPr/>
              <a:t>91</a:t>
            </a:fld>
            <a:endParaRPr lang="zh-CN" altLang="en-US" sz="1400" i="0">
              <a:solidFill>
                <a:srgbClr val="3333CC"/>
              </a:solidFill>
              <a:latin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a:extLst>
              <a:ext uri="{FF2B5EF4-FFF2-40B4-BE49-F238E27FC236}">
                <a16:creationId xmlns:a16="http://schemas.microsoft.com/office/drawing/2014/main" id="{58434A15-B535-46BD-AD5E-552DE5506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
            <a:ext cx="42767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标题 1">
            <a:extLst>
              <a:ext uri="{FF2B5EF4-FFF2-40B4-BE49-F238E27FC236}">
                <a16:creationId xmlns:a16="http://schemas.microsoft.com/office/drawing/2014/main" id="{17BDA2C2-BE32-4697-958A-2141C8DB0954}"/>
              </a:ext>
            </a:extLst>
          </p:cNvPr>
          <p:cNvSpPr>
            <a:spLocks noGrp="1" noChangeArrowheads="1"/>
          </p:cNvSpPr>
          <p:nvPr>
            <p:ph type="title"/>
          </p:nvPr>
        </p:nvSpPr>
        <p:spPr/>
        <p:txBody>
          <a:bodyPr/>
          <a:lstStyle/>
          <a:p>
            <a:pPr algn="l" eaLnBrk="1" hangingPunct="1"/>
            <a:r>
              <a:rPr lang="zh-CN" altLang="en-US" sz="3600">
                <a:latin typeface="宋体" panose="02010600030101010101" pitchFamily="2" charset="-122"/>
                <a:ea typeface="宋体" panose="02010600030101010101" pitchFamily="2" charset="-122"/>
              </a:rPr>
              <a:t>业务建模工作流</a:t>
            </a:r>
          </a:p>
        </p:txBody>
      </p:sp>
      <p:sp>
        <p:nvSpPr>
          <p:cNvPr id="96260" name="内容占位符 2">
            <a:extLst>
              <a:ext uri="{FF2B5EF4-FFF2-40B4-BE49-F238E27FC236}">
                <a16:creationId xmlns:a16="http://schemas.microsoft.com/office/drawing/2014/main" id="{E2A84729-3059-4F2F-8D7C-0B57469C00F3}"/>
              </a:ext>
            </a:extLst>
          </p:cNvPr>
          <p:cNvSpPr>
            <a:spLocks noGrp="1" noChangeArrowheads="1"/>
          </p:cNvSpPr>
          <p:nvPr>
            <p:ph idx="1"/>
          </p:nvPr>
        </p:nvSpPr>
        <p:spPr>
          <a:xfrm>
            <a:off x="152400" y="1143000"/>
            <a:ext cx="8839200" cy="5257800"/>
          </a:xfrm>
        </p:spPr>
        <p:txBody>
          <a:bodyPr/>
          <a:lstStyle/>
          <a:p>
            <a:pPr eaLnBrk="1" hangingPunct="1"/>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另一极端的情况</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用户对开发的系统</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大致清楚，或部分清楚</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开发人员要与客户一起</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导出需求。</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借助业务流程、</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用例</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、原型获取需求、统一认识</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软件需求获取是和用户共同学习的过程，工作量大、时间长、需求变更不可避免。</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A50021"/>
                </a:solidFill>
                <a:latin typeface="宋体" panose="02010600030101010101" pitchFamily="2" charset="-122"/>
                <a:ea typeface="宋体" panose="02010600030101010101" pitchFamily="2" charset="-122"/>
              </a:rPr>
              <a:t>需求获取和建模是这类软件开发的关键和难点。</a:t>
            </a:r>
          </a:p>
        </p:txBody>
      </p:sp>
      <p:sp>
        <p:nvSpPr>
          <p:cNvPr id="96261" name="灯片编号占位符 5">
            <a:extLst>
              <a:ext uri="{FF2B5EF4-FFF2-40B4-BE49-F238E27FC236}">
                <a16:creationId xmlns:a16="http://schemas.microsoft.com/office/drawing/2014/main" id="{857E485E-C6C5-4F15-A0A7-EE6E341CD2E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48200F2A-7A63-4FD5-9388-81FD685E53B9}" type="slidenum">
              <a:rPr altLang="en-US" sz="1400" i="0" smtClean="0">
                <a:solidFill>
                  <a:srgbClr val="3333CC"/>
                </a:solidFill>
                <a:latin typeface="Arial" panose="020B0604020202020204" pitchFamily="34" charset="0"/>
              </a:rPr>
              <a:pPr/>
              <a:t>92</a:t>
            </a:fld>
            <a:endParaRPr lang="zh-CN" altLang="en-US" sz="1400" i="0">
              <a:solidFill>
                <a:srgbClr val="3333CC"/>
              </a:solidFill>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6">
            <a:extLst>
              <a:ext uri="{FF2B5EF4-FFF2-40B4-BE49-F238E27FC236}">
                <a16:creationId xmlns:a16="http://schemas.microsoft.com/office/drawing/2014/main" id="{D535974A-A2A7-49EA-A031-A75315CD6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39020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标题 1">
            <a:extLst>
              <a:ext uri="{FF2B5EF4-FFF2-40B4-BE49-F238E27FC236}">
                <a16:creationId xmlns:a16="http://schemas.microsoft.com/office/drawing/2014/main" id="{F422D83C-F2CC-4AF6-ACDF-F27620E7FF28}"/>
              </a:ext>
            </a:extLst>
          </p:cNvPr>
          <p:cNvSpPr>
            <a:spLocks noGrp="1" noChangeArrowheads="1"/>
          </p:cNvSpPr>
          <p:nvPr>
            <p:ph type="title"/>
          </p:nvPr>
        </p:nvSpPr>
        <p:spPr>
          <a:xfrm>
            <a:off x="152400" y="152400"/>
            <a:ext cx="8534400" cy="792163"/>
          </a:xfrm>
        </p:spPr>
        <p:txBody>
          <a:bodyPr/>
          <a:lstStyle/>
          <a:p>
            <a:pPr algn="l" eaLnBrk="1" hangingPunct="1"/>
            <a:r>
              <a:rPr lang="zh-CN" altLang="en-US" sz="3600">
                <a:latin typeface="宋体" panose="02010600030101010101" pitchFamily="2" charset="-122"/>
                <a:ea typeface="宋体" panose="02010600030101010101" pitchFamily="2" charset="-122"/>
              </a:rPr>
              <a:t>⑸ 软件需求工作流</a:t>
            </a:r>
          </a:p>
        </p:txBody>
      </p:sp>
      <p:sp>
        <p:nvSpPr>
          <p:cNvPr id="97284" name="内容占位符 2">
            <a:extLst>
              <a:ext uri="{FF2B5EF4-FFF2-40B4-BE49-F238E27FC236}">
                <a16:creationId xmlns:a16="http://schemas.microsoft.com/office/drawing/2014/main" id="{85B94795-9F12-4E84-B859-202694ED9B46}"/>
              </a:ext>
            </a:extLst>
          </p:cNvPr>
          <p:cNvSpPr>
            <a:spLocks noGrp="1" noChangeArrowheads="1"/>
          </p:cNvSpPr>
          <p:nvPr>
            <p:ph idx="1"/>
          </p:nvPr>
        </p:nvSpPr>
        <p:spPr/>
        <p:txBody>
          <a:bodyPr/>
          <a:lstStyle/>
          <a:p>
            <a:pPr eaLnBrk="1" hangingPunct="1"/>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迭代增量开发方式</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需求分析与描述、需求验证</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定义软件需求</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识别基本需求，收集、确定</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描述用例、分解用例形成增量</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组织专家、客户、系统分析员、项目负责人、开发人员代表对需求文档进行需求验证和评审。</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提交给客户的需求文档和提交给开发人员的需求规约的一致性做技术认证，给出明确意见。</a:t>
            </a:r>
          </a:p>
        </p:txBody>
      </p:sp>
      <p:sp>
        <p:nvSpPr>
          <p:cNvPr id="97285" name="灯片编号占位符 5">
            <a:extLst>
              <a:ext uri="{FF2B5EF4-FFF2-40B4-BE49-F238E27FC236}">
                <a16:creationId xmlns:a16="http://schemas.microsoft.com/office/drawing/2014/main" id="{9B80CF4B-F174-46B0-AF59-FE8953E5621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FC495497-A9F5-42EA-8463-952B086F42DF}" type="slidenum">
              <a:rPr altLang="en-US" sz="1400" i="0" smtClean="0">
                <a:solidFill>
                  <a:srgbClr val="3333CC"/>
                </a:solidFill>
                <a:latin typeface="Arial" panose="020B0604020202020204" pitchFamily="34" charset="0"/>
              </a:rPr>
              <a:pPr/>
              <a:t>93</a:t>
            </a:fld>
            <a:endParaRPr lang="zh-CN" altLang="en-US" sz="1400" i="0">
              <a:solidFill>
                <a:srgbClr val="3333CC"/>
              </a:solidFill>
              <a:latin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6">
            <a:extLst>
              <a:ext uri="{FF2B5EF4-FFF2-40B4-BE49-F238E27FC236}">
                <a16:creationId xmlns:a16="http://schemas.microsoft.com/office/drawing/2014/main" id="{EBBB77B5-0428-486C-92B9-6A27596D3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0"/>
            <a:ext cx="43592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标题 1">
            <a:extLst>
              <a:ext uri="{FF2B5EF4-FFF2-40B4-BE49-F238E27FC236}">
                <a16:creationId xmlns:a16="http://schemas.microsoft.com/office/drawing/2014/main" id="{AF933711-9492-40C5-A60F-2209DD36901D}"/>
              </a:ext>
            </a:extLst>
          </p:cNvPr>
          <p:cNvSpPr>
            <a:spLocks noGrp="1" noChangeArrowheads="1"/>
          </p:cNvSpPr>
          <p:nvPr>
            <p:ph type="title"/>
          </p:nvPr>
        </p:nvSpPr>
        <p:spPr>
          <a:xfrm>
            <a:off x="152400" y="152400"/>
            <a:ext cx="8534400" cy="792163"/>
          </a:xfrm>
        </p:spPr>
        <p:txBody>
          <a:bodyPr/>
          <a:lstStyle/>
          <a:p>
            <a:pPr algn="l" eaLnBrk="1" hangingPunct="1"/>
            <a:r>
              <a:rPr lang="zh-CN" altLang="en-US" sz="3600">
                <a:latin typeface="宋体" panose="02010600030101010101" pitchFamily="2" charset="-122"/>
                <a:ea typeface="宋体" panose="02010600030101010101" pitchFamily="2" charset="-122"/>
              </a:rPr>
              <a:t>⑹ 软件设计工作流</a:t>
            </a:r>
          </a:p>
        </p:txBody>
      </p:sp>
      <p:sp>
        <p:nvSpPr>
          <p:cNvPr id="98308" name="内容占位符 2">
            <a:extLst>
              <a:ext uri="{FF2B5EF4-FFF2-40B4-BE49-F238E27FC236}">
                <a16:creationId xmlns:a16="http://schemas.microsoft.com/office/drawing/2014/main" id="{3657E507-AAA6-4108-83DB-9E5CA41B16E5}"/>
              </a:ext>
            </a:extLst>
          </p:cNvPr>
          <p:cNvSpPr>
            <a:spLocks noGrp="1" noChangeArrowheads="1"/>
          </p:cNvSpPr>
          <p:nvPr>
            <p:ph idx="1"/>
          </p:nvPr>
        </p:nvSpPr>
        <p:spPr>
          <a:xfrm>
            <a:off x="152400" y="1066800"/>
            <a:ext cx="8763000" cy="5334000"/>
          </a:xfrm>
        </p:spPr>
        <p:txBody>
          <a:bodyPr/>
          <a:lstStyle/>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软件体系结构设计、</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软构件选取和设计</a:t>
            </a:r>
            <a:r>
              <a:rPr lang="en-US" altLang="zh-CN" sz="2400">
                <a:solidFill>
                  <a:srgbClr val="000099"/>
                </a:solidFill>
                <a:latin typeface="宋体" panose="02010600030101010101" pitchFamily="2" charset="-122"/>
                <a:ea typeface="宋体" panose="02010600030101010101" pitchFamily="2" charset="-122"/>
              </a:rPr>
              <a:t> </a:t>
            </a:r>
          </a:p>
          <a:p>
            <a:pPr eaLnBrk="1" hangingPunct="1"/>
            <a:r>
              <a:rPr lang="zh-CN" altLang="en-US" sz="2400">
                <a:solidFill>
                  <a:srgbClr val="000099"/>
                </a:solidFill>
                <a:latin typeface="宋体" panose="02010600030101010101" pitchFamily="2" charset="-122"/>
                <a:ea typeface="宋体" panose="02010600030101010101" pitchFamily="2" charset="-122"/>
              </a:rPr>
              <a:t>根据软件需求规约建立</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软件体系结构（软件架构）</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体系结构设计可采用自顶向下或自底向上方式</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软件架构由易于处理的子系统或构件组成，应有层次性、模块化特点。</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定义软构件的功能、接口和界面，给出选取或设计软构件的决策。</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用</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包</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或</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类</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 描述、封装子系统、构件及交互。</a:t>
            </a:r>
            <a:endParaRPr lang="en-US" altLang="zh-CN" sz="2400">
              <a:solidFill>
                <a:srgbClr val="000099"/>
              </a:solidFill>
              <a:latin typeface="宋体" panose="02010600030101010101" pitchFamily="2" charset="-122"/>
              <a:ea typeface="宋体" panose="02010600030101010101" pitchFamily="2" charset="-122"/>
            </a:endParaRPr>
          </a:p>
        </p:txBody>
      </p:sp>
      <p:sp>
        <p:nvSpPr>
          <p:cNvPr id="98309" name="灯片编号占位符 5">
            <a:extLst>
              <a:ext uri="{FF2B5EF4-FFF2-40B4-BE49-F238E27FC236}">
                <a16:creationId xmlns:a16="http://schemas.microsoft.com/office/drawing/2014/main" id="{B94BEFB1-41D3-4095-8849-61D9B68A70A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C1040A2C-8EB9-4209-ACA6-AC85CD96B719}" type="slidenum">
              <a:rPr altLang="en-US" sz="1400" i="0" smtClean="0">
                <a:solidFill>
                  <a:srgbClr val="3333CC"/>
                </a:solidFill>
                <a:latin typeface="Arial" panose="020B0604020202020204" pitchFamily="34" charset="0"/>
              </a:rPr>
              <a:pPr/>
              <a:t>94</a:t>
            </a:fld>
            <a:endParaRPr lang="zh-CN" altLang="en-US" sz="1400" i="0">
              <a:solidFill>
                <a:srgbClr val="3333CC"/>
              </a:solidFill>
              <a:latin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A88D5AC5-EA85-40E3-9C65-C30FEB55D116}"/>
              </a:ext>
            </a:extLst>
          </p:cNvPr>
          <p:cNvSpPr>
            <a:spLocks noGrp="1" noChangeArrowheads="1"/>
          </p:cNvSpPr>
          <p:nvPr>
            <p:ph type="title"/>
          </p:nvPr>
        </p:nvSpPr>
        <p:spPr>
          <a:xfrm>
            <a:off x="228600" y="142875"/>
            <a:ext cx="8458200" cy="785813"/>
          </a:xfrm>
        </p:spPr>
        <p:txBody>
          <a:bodyPr/>
          <a:lstStyle/>
          <a:p>
            <a:pPr algn="l" eaLnBrk="1" hangingPunct="1"/>
            <a:r>
              <a:rPr lang="zh-CN" altLang="en-US" sz="3600">
                <a:latin typeface="宋体" panose="02010600030101010101" pitchFamily="2" charset="-122"/>
                <a:ea typeface="宋体" panose="02010600030101010101" pitchFamily="2" charset="-122"/>
              </a:rPr>
              <a:t>⑺ 软件实现工作流</a:t>
            </a:r>
          </a:p>
        </p:txBody>
      </p:sp>
      <p:sp>
        <p:nvSpPr>
          <p:cNvPr id="3" name="内容占位符 2">
            <a:extLst>
              <a:ext uri="{FF2B5EF4-FFF2-40B4-BE49-F238E27FC236}">
                <a16:creationId xmlns:a16="http://schemas.microsoft.com/office/drawing/2014/main" id="{F56A6B23-01F9-4358-B278-872B10E73207}"/>
              </a:ext>
            </a:extLst>
          </p:cNvPr>
          <p:cNvSpPr>
            <a:spLocks noGrp="1"/>
          </p:cNvSpPr>
          <p:nvPr>
            <p:ph idx="1"/>
          </p:nvPr>
        </p:nvSpPr>
        <p:spPr>
          <a:xfrm>
            <a:off x="304800" y="838200"/>
            <a:ext cx="8686800" cy="5357813"/>
          </a:xfrm>
        </p:spPr>
        <p:txBody>
          <a:bodyPr>
            <a:normAutofit lnSpcReduction="10000"/>
          </a:bodyPr>
          <a:lstStyle/>
          <a:p>
            <a:pPr eaLnBrk="1" hangingPunct="1">
              <a:lnSpc>
                <a:spcPct val="110000"/>
              </a:lnSpc>
              <a:buFont typeface="Wingdings" panose="05000000000000000000" pitchFamily="2" charset="2"/>
              <a:buNone/>
              <a:defRPr/>
            </a:pPr>
            <a:r>
              <a:rPr lang="zh-CN" altLang="en-US" sz="2400" dirty="0">
                <a:solidFill>
                  <a:srgbClr val="C00000"/>
                </a:solidFill>
                <a:latin typeface="宋体" panose="02010600030101010101" pitchFamily="2" charset="-122"/>
                <a:ea typeface="宋体" panose="02010600030101010101" pitchFamily="2" charset="-122"/>
              </a:rPr>
              <a:t>过程</a:t>
            </a:r>
            <a:endParaRPr lang="en-US" altLang="zh-CN" sz="2400" dirty="0">
              <a:solidFill>
                <a:srgbClr val="C00000"/>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en-US" altLang="zh-CN" sz="2400" dirty="0">
                <a:solidFill>
                  <a:srgbClr val="C00000"/>
                </a:solidFill>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构件细化、编码、测试、</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en-US" altLang="zh-CN" sz="2400" dirty="0">
                <a:solidFill>
                  <a:srgbClr val="000099"/>
                </a:solidFill>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构件集成、集成测试</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defRPr/>
            </a:pPr>
            <a:r>
              <a:rPr lang="zh-CN" altLang="en-US" sz="2400" dirty="0">
                <a:solidFill>
                  <a:srgbClr val="000099"/>
                </a:solidFill>
                <a:latin typeface="宋体" panose="02010600030101010101" pitchFamily="2" charset="-122"/>
                <a:ea typeface="宋体" panose="02010600030101010101" pitchFamily="2" charset="-122"/>
              </a:rPr>
              <a:t>将构件分解细化成程序模块</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zh-CN" altLang="en-US" sz="2400" dirty="0">
                <a:solidFill>
                  <a:srgbClr val="000099"/>
                </a:solidFill>
                <a:latin typeface="宋体" panose="02010600030101010101" pitchFamily="2" charset="-122"/>
                <a:ea typeface="宋体" panose="02010600030101010101" pitchFamily="2" charset="-122"/>
              </a:rPr>
              <a:t>  包括：</a:t>
            </a:r>
            <a:r>
              <a:rPr lang="en-US" altLang="zh-CN" sz="2400" dirty="0">
                <a:solidFill>
                  <a:srgbClr val="000099"/>
                </a:solidFill>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算法、数据结构</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en-US" altLang="zh-CN" sz="2400" dirty="0">
                <a:solidFill>
                  <a:srgbClr val="000099"/>
                </a:solidFill>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和模块详细接口；</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defRPr/>
            </a:pPr>
            <a:r>
              <a:rPr lang="zh-CN" altLang="en-US" sz="2400" dirty="0">
                <a:solidFill>
                  <a:srgbClr val="000099"/>
                </a:solidFill>
                <a:latin typeface="宋体" panose="02010600030101010101" pitchFamily="2" charset="-122"/>
                <a:ea typeface="宋体" panose="02010600030101010101" pitchFamily="2" charset="-122"/>
              </a:rPr>
              <a:t>根据设计风格选用适宜的</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en-US" altLang="zh-CN" sz="2400" dirty="0">
                <a:solidFill>
                  <a:srgbClr val="000099"/>
                </a:solidFill>
                <a:latin typeface="宋体" panose="02010600030101010101" pitchFamily="2" charset="-122"/>
                <a:ea typeface="宋体" panose="02010600030101010101" pitchFamily="2" charset="-122"/>
              </a:rPr>
              <a:t>  </a:t>
            </a:r>
            <a:r>
              <a:rPr lang="zh-CN" altLang="en-US" sz="2400" dirty="0">
                <a:solidFill>
                  <a:srgbClr val="000099"/>
                </a:solidFill>
                <a:latin typeface="宋体" panose="02010600030101010101" pitchFamily="2" charset="-122"/>
                <a:ea typeface="宋体" panose="02010600030101010101" pitchFamily="2" charset="-122"/>
              </a:rPr>
              <a:t>程序设计语言编写源代码并提供必要的说明；</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defRPr/>
            </a:pPr>
            <a:r>
              <a:rPr lang="zh-CN" altLang="en-US" sz="2400" dirty="0">
                <a:solidFill>
                  <a:srgbClr val="000099"/>
                </a:solidFill>
                <a:latin typeface="宋体" panose="02010600030101010101" pitchFamily="2" charset="-122"/>
                <a:ea typeface="宋体" panose="02010600030101010101" pitchFamily="2" charset="-122"/>
              </a:rPr>
              <a:t>建立模块开发文档；</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defRPr/>
            </a:pPr>
            <a:r>
              <a:rPr lang="zh-CN" altLang="en-US" sz="2400" dirty="0">
                <a:solidFill>
                  <a:srgbClr val="000099"/>
                </a:solidFill>
                <a:latin typeface="宋体" panose="02010600030101010101" pitchFamily="2" charset="-122"/>
                <a:ea typeface="宋体" panose="02010600030101010101" pitchFamily="2" charset="-122"/>
              </a:rPr>
              <a:t>拟定模块测试方案，并对程序模块进行测试。   </a:t>
            </a:r>
            <a:endParaRPr lang="en-US" altLang="zh-CN" sz="2400" dirty="0">
              <a:solidFill>
                <a:srgbClr val="000099"/>
              </a:solidFill>
              <a:latin typeface="宋体" panose="02010600030101010101" pitchFamily="2" charset="-122"/>
              <a:ea typeface="宋体" panose="02010600030101010101" pitchFamily="2" charset="-122"/>
            </a:endParaRPr>
          </a:p>
          <a:p>
            <a:pPr eaLnBrk="1" hangingPunct="1">
              <a:lnSpc>
                <a:spcPct val="110000"/>
              </a:lnSpc>
              <a:buFont typeface="Wingdings" panose="05000000000000000000" pitchFamily="2" charset="2"/>
              <a:buNone/>
              <a:defRPr/>
            </a:pPr>
            <a:r>
              <a:rPr lang="en-US" altLang="zh-CN" sz="2400" dirty="0">
                <a:latin typeface="宋体" panose="02010600030101010101" pitchFamily="2" charset="-122"/>
                <a:ea typeface="宋体" panose="02010600030101010101" pitchFamily="2" charset="-122"/>
              </a:rPr>
              <a:t>    </a:t>
            </a:r>
            <a:r>
              <a:rPr lang="zh-CN" altLang="en-US" sz="2400" dirty="0">
                <a:solidFill>
                  <a:srgbClr val="C00000"/>
                </a:solidFill>
                <a:latin typeface="宋体" panose="02010600030101010101" pitchFamily="2" charset="-122"/>
                <a:ea typeface="宋体" panose="02010600030101010101" pitchFamily="2" charset="-122"/>
              </a:rPr>
              <a:t>软件实现活动应遵循软件工程的目标和原则，必须与软件需求和架构保持一致。</a:t>
            </a:r>
          </a:p>
        </p:txBody>
      </p:sp>
      <p:sp>
        <p:nvSpPr>
          <p:cNvPr id="100356" name="灯片编号占位符 5">
            <a:extLst>
              <a:ext uri="{FF2B5EF4-FFF2-40B4-BE49-F238E27FC236}">
                <a16:creationId xmlns:a16="http://schemas.microsoft.com/office/drawing/2014/main" id="{874131C3-E7F9-4238-885C-111F78D639C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8FF10B4-D449-4DE0-BBEC-4A0EDBDAF092}" type="slidenum">
              <a:rPr altLang="en-US" sz="1400" i="0" smtClean="0">
                <a:solidFill>
                  <a:srgbClr val="3333CC"/>
                </a:solidFill>
                <a:latin typeface="Arial" panose="020B0604020202020204" pitchFamily="34" charset="0"/>
              </a:rPr>
              <a:pPr/>
              <a:t>95</a:t>
            </a:fld>
            <a:endParaRPr lang="zh-CN" altLang="en-US" sz="1400" i="0">
              <a:solidFill>
                <a:srgbClr val="3333CC"/>
              </a:solidFill>
              <a:latin typeface="Arial" panose="020B0604020202020204" pitchFamily="34" charset="0"/>
            </a:endParaRPr>
          </a:p>
        </p:txBody>
      </p:sp>
      <p:pic>
        <p:nvPicPr>
          <p:cNvPr id="100357" name="图片 6">
            <a:extLst>
              <a:ext uri="{FF2B5EF4-FFF2-40B4-BE49-F238E27FC236}">
                <a16:creationId xmlns:a16="http://schemas.microsoft.com/office/drawing/2014/main" id="{C3D9F64B-524C-406E-B7D1-CB1B94476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0"/>
            <a:ext cx="43592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0F08D4CB-D255-435D-A48F-CB1690E423FD}"/>
              </a:ext>
            </a:extLst>
          </p:cNvPr>
          <p:cNvSpPr>
            <a:spLocks noGrp="1" noChangeArrowheads="1"/>
          </p:cNvSpPr>
          <p:nvPr>
            <p:ph type="title"/>
          </p:nvPr>
        </p:nvSpPr>
        <p:spPr>
          <a:xfrm>
            <a:off x="152400" y="152400"/>
            <a:ext cx="8534400" cy="792163"/>
          </a:xfrm>
        </p:spPr>
        <p:txBody>
          <a:bodyPr/>
          <a:lstStyle/>
          <a:p>
            <a:pPr algn="l" eaLnBrk="1" hangingPunct="1"/>
            <a:r>
              <a:rPr lang="zh-CN" altLang="en-US" sz="3200">
                <a:latin typeface="宋体" panose="02010600030101010101" pitchFamily="2" charset="-122"/>
                <a:ea typeface="宋体" panose="02010600030101010101" pitchFamily="2" charset="-122"/>
              </a:rPr>
              <a:t>⑻ 软件验证和确认工作流</a:t>
            </a:r>
          </a:p>
        </p:txBody>
      </p:sp>
      <p:sp>
        <p:nvSpPr>
          <p:cNvPr id="101379" name="内容占位符 2">
            <a:extLst>
              <a:ext uri="{FF2B5EF4-FFF2-40B4-BE49-F238E27FC236}">
                <a16:creationId xmlns:a16="http://schemas.microsoft.com/office/drawing/2014/main" id="{34CF0CDC-147C-4E60-AB57-85E57825D136}"/>
              </a:ext>
            </a:extLst>
          </p:cNvPr>
          <p:cNvSpPr>
            <a:spLocks noGrp="1" noChangeArrowheads="1"/>
          </p:cNvSpPr>
          <p:nvPr>
            <p:ph idx="1"/>
          </p:nvPr>
        </p:nvSpPr>
        <p:spPr>
          <a:xfrm>
            <a:off x="152400" y="1000125"/>
            <a:ext cx="8991600" cy="5429250"/>
          </a:xfrm>
        </p:spPr>
        <p:txBody>
          <a:bodyPr/>
          <a:lstStyle/>
          <a:p>
            <a:pPr eaLnBrk="1" hangingPunct="1">
              <a:buFont typeface="Wingdings" panose="05000000000000000000" pitchFamily="2" charset="2"/>
              <a:buNone/>
            </a:pPr>
            <a:r>
              <a:rPr lang="zh-CN" altLang="en-US" sz="2400">
                <a:solidFill>
                  <a:srgbClr val="C00000"/>
                </a:solidFill>
                <a:latin typeface="宋体" panose="02010600030101010101" pitchFamily="2" charset="-122"/>
                <a:ea typeface="宋体" panose="02010600030101010101" pitchFamily="2" charset="-122"/>
              </a:rPr>
              <a:t>   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审查软件原型、文档</a:t>
            </a:r>
            <a:r>
              <a:rPr lang="en-US" altLang="zh-CN" sz="2400">
                <a:solidFill>
                  <a:srgbClr val="000099"/>
                </a:solidFill>
                <a:latin typeface="宋体" panose="02010600030101010101" pitchFamily="2" charset="-122"/>
                <a:ea typeface="宋体" panose="02010600030101010101" pitchFamily="2" charset="-122"/>
              </a:rPr>
              <a:t> </a:t>
            </a: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测试软构件或子系统</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对交付的软件版本进行确认测试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软件验证和确认贯穿开发全过程</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严格审查软件开发的关键制品</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solidFill>
                  <a:srgbClr val="000099"/>
                </a:solidFill>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如，需求规约、软件设计文档等</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必须对可运行的软件模块和代码及时测试</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如单元测试、集成测试</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按承诺的系统运行场景（用例）制定确认测试计划，测试系统是否满足系统需求。</a:t>
            </a:r>
            <a:endParaRPr lang="en-US" altLang="zh-CN" sz="2400">
              <a:solidFill>
                <a:srgbClr val="000099"/>
              </a:solidFill>
              <a:latin typeface="宋体" panose="02010600030101010101" pitchFamily="2" charset="-122"/>
              <a:ea typeface="宋体" panose="02010600030101010101" pitchFamily="2" charset="-122"/>
            </a:endParaRPr>
          </a:p>
          <a:p>
            <a:pPr eaLnBrk="1" hangingPunct="1"/>
            <a:endParaRPr lang="en-US" altLang="zh-CN" sz="2400">
              <a:latin typeface="宋体" panose="02010600030101010101" pitchFamily="2" charset="-122"/>
              <a:ea typeface="宋体" panose="02010600030101010101" pitchFamily="2" charset="-122"/>
            </a:endParaRPr>
          </a:p>
        </p:txBody>
      </p:sp>
      <p:sp>
        <p:nvSpPr>
          <p:cNvPr id="101380" name="灯片编号占位符 5">
            <a:extLst>
              <a:ext uri="{FF2B5EF4-FFF2-40B4-BE49-F238E27FC236}">
                <a16:creationId xmlns:a16="http://schemas.microsoft.com/office/drawing/2014/main" id="{DE718489-12A0-45D8-B811-28923827A72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5B8117C-BC50-4D0D-B674-914EACE3D8D8}" type="slidenum">
              <a:rPr altLang="en-US" sz="1400" i="0" smtClean="0">
                <a:solidFill>
                  <a:srgbClr val="3333CC"/>
                </a:solidFill>
                <a:latin typeface="Arial" panose="020B0604020202020204" pitchFamily="34" charset="0"/>
              </a:rPr>
              <a:pPr/>
              <a:t>96</a:t>
            </a:fld>
            <a:endParaRPr lang="zh-CN" altLang="en-US" sz="1400" i="0">
              <a:solidFill>
                <a:srgbClr val="3333CC"/>
              </a:solidFill>
              <a:latin typeface="Arial" panose="020B0604020202020204" pitchFamily="34" charset="0"/>
            </a:endParaRPr>
          </a:p>
        </p:txBody>
      </p:sp>
      <p:pic>
        <p:nvPicPr>
          <p:cNvPr id="101381" name="图片 6">
            <a:extLst>
              <a:ext uri="{FF2B5EF4-FFF2-40B4-BE49-F238E27FC236}">
                <a16:creationId xmlns:a16="http://schemas.microsoft.com/office/drawing/2014/main" id="{27434370-B4A2-4303-82FE-6F2E359FE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0"/>
            <a:ext cx="33686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14C212B2-05F8-4EF6-8208-8C5F14E011CC}"/>
              </a:ext>
            </a:extLst>
          </p:cNvPr>
          <p:cNvSpPr>
            <a:spLocks noGrp="1" noChangeArrowheads="1"/>
          </p:cNvSpPr>
          <p:nvPr>
            <p:ph type="title"/>
          </p:nvPr>
        </p:nvSpPr>
        <p:spPr>
          <a:xfrm>
            <a:off x="152400" y="152400"/>
            <a:ext cx="8534400" cy="792163"/>
          </a:xfrm>
        </p:spPr>
        <p:txBody>
          <a:bodyPr/>
          <a:lstStyle/>
          <a:p>
            <a:pPr algn="l" eaLnBrk="1" hangingPunct="1"/>
            <a:r>
              <a:rPr lang="zh-CN" altLang="en-US" sz="3600">
                <a:latin typeface="宋体" panose="02010600030101010101" pitchFamily="2" charset="-122"/>
                <a:ea typeface="宋体" panose="02010600030101010101" pitchFamily="2" charset="-122"/>
              </a:rPr>
              <a:t>⑼ 软件部署工作流</a:t>
            </a:r>
          </a:p>
        </p:txBody>
      </p:sp>
      <p:sp>
        <p:nvSpPr>
          <p:cNvPr id="102403" name="内容占位符 2">
            <a:extLst>
              <a:ext uri="{FF2B5EF4-FFF2-40B4-BE49-F238E27FC236}">
                <a16:creationId xmlns:a16="http://schemas.microsoft.com/office/drawing/2014/main" id="{A058A072-53D9-4270-A560-2A60A77F27C1}"/>
              </a:ext>
            </a:extLst>
          </p:cNvPr>
          <p:cNvSpPr>
            <a:spLocks noGrp="1" noChangeArrowheads="1"/>
          </p:cNvSpPr>
          <p:nvPr>
            <p:ph idx="1"/>
          </p:nvPr>
        </p:nvSpPr>
        <p:spPr>
          <a:xfrm>
            <a:off x="152400" y="1143000"/>
            <a:ext cx="8534400" cy="5257800"/>
          </a:xfrm>
        </p:spPr>
        <p:txBody>
          <a:bodyPr/>
          <a:lstStyle/>
          <a:p>
            <a:pPr eaLnBrk="1" hangingPunct="1"/>
            <a:r>
              <a:rPr lang="zh-CN" altLang="en-US" sz="2400">
                <a:solidFill>
                  <a:srgbClr val="C00000"/>
                </a:solidFill>
                <a:latin typeface="宋体" panose="02010600030101010101" pitchFamily="2" charset="-122"/>
                <a:ea typeface="宋体" panose="02010600030101010101" pitchFamily="2" charset="-122"/>
              </a:rPr>
              <a:t>过程</a:t>
            </a:r>
            <a:endParaRPr lang="en-US" altLang="zh-CN" sz="2400">
              <a:solidFill>
                <a:srgbClr val="C00000"/>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en-US" altLang="zh-CN" sz="2400">
                <a:latin typeface="宋体" panose="02010600030101010101" pitchFamily="2" charset="-122"/>
                <a:ea typeface="宋体" panose="02010600030101010101" pitchFamily="2" charset="-122"/>
              </a:rPr>
              <a:t>  </a:t>
            </a:r>
            <a:r>
              <a:rPr lang="zh-CN" altLang="en-US" sz="2400">
                <a:solidFill>
                  <a:srgbClr val="000099"/>
                </a:solidFill>
                <a:latin typeface="宋体" panose="02010600030101010101" pitchFamily="2" charset="-122"/>
                <a:ea typeface="宋体" panose="02010600030101010101" pitchFamily="2" charset="-122"/>
              </a:rPr>
              <a:t>软件移交、软件运行</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软件维护、软件退役</a:t>
            </a:r>
          </a:p>
          <a:p>
            <a:pPr eaLnBrk="1" hangingPunct="1"/>
            <a:r>
              <a:rPr lang="zh-CN" altLang="en-US" sz="2400">
                <a:solidFill>
                  <a:srgbClr val="000099"/>
                </a:solidFill>
                <a:latin typeface="宋体" panose="02010600030101010101" pitchFamily="2" charset="-122"/>
                <a:ea typeface="宋体" panose="02010600030101010101" pitchFamily="2" charset="-122"/>
              </a:rPr>
              <a:t>发布新版本，组织培训</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安装并运行软件</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运行软件，发挥软件的效益</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收集软件运行时暴露的缺陷和问题</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撰写</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软件问题报告</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和</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软件修改报告</a:t>
            </a:r>
            <a:r>
              <a:rPr lang="en-US" altLang="zh-CN" sz="2400">
                <a:solidFill>
                  <a:srgbClr val="000099"/>
                </a:solidFill>
                <a:latin typeface="宋体" panose="02010600030101010101" pitchFamily="2" charset="-122"/>
                <a:ea typeface="宋体" panose="02010600030101010101" pitchFamily="2" charset="-122"/>
              </a:rPr>
              <a:t>”</a:t>
            </a: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作为软件维护和进化的依据。</a:t>
            </a:r>
          </a:p>
        </p:txBody>
      </p:sp>
      <p:sp>
        <p:nvSpPr>
          <p:cNvPr id="102404" name="灯片编号占位符 5">
            <a:extLst>
              <a:ext uri="{FF2B5EF4-FFF2-40B4-BE49-F238E27FC236}">
                <a16:creationId xmlns:a16="http://schemas.microsoft.com/office/drawing/2014/main" id="{A0D196CD-31C9-46D5-ADEE-0824F69633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7CFBE497-7FDC-45D8-A9E7-20122944CB71}" type="slidenum">
              <a:rPr altLang="en-US" sz="1400" i="0" smtClean="0">
                <a:solidFill>
                  <a:srgbClr val="3333CC"/>
                </a:solidFill>
                <a:latin typeface="Arial" panose="020B0604020202020204" pitchFamily="34" charset="0"/>
              </a:rPr>
              <a:pPr/>
              <a:t>97</a:t>
            </a:fld>
            <a:endParaRPr lang="zh-CN" altLang="en-US" sz="1400" i="0">
              <a:solidFill>
                <a:srgbClr val="3333CC"/>
              </a:solidFill>
              <a:latin typeface="Arial" panose="020B0604020202020204" pitchFamily="34" charset="0"/>
            </a:endParaRPr>
          </a:p>
        </p:txBody>
      </p:sp>
      <p:pic>
        <p:nvPicPr>
          <p:cNvPr id="102405" name="图片 6">
            <a:extLst>
              <a:ext uri="{FF2B5EF4-FFF2-40B4-BE49-F238E27FC236}">
                <a16:creationId xmlns:a16="http://schemas.microsoft.com/office/drawing/2014/main" id="{202E6E54-4C8F-4AE1-9179-695860E94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41306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2AD24FC8-005A-4BDF-B59A-58671131F1D5}"/>
              </a:ext>
            </a:extLst>
          </p:cNvPr>
          <p:cNvSpPr>
            <a:spLocks noGrp="1" noChangeArrowheads="1"/>
          </p:cNvSpPr>
          <p:nvPr>
            <p:ph type="title"/>
          </p:nvPr>
        </p:nvSpPr>
        <p:spPr/>
        <p:txBody>
          <a:bodyPr/>
          <a:lstStyle/>
          <a:p>
            <a:pPr eaLnBrk="1" hangingPunct="1"/>
            <a:r>
              <a:rPr lang="en-US" altLang="zh-CN" sz="4000">
                <a:latin typeface="宋体" panose="02010600030101010101" pitchFamily="2" charset="-122"/>
                <a:ea typeface="宋体" panose="02010600030101010101" pitchFamily="2" charset="-122"/>
              </a:rPr>
              <a:t>RUP</a:t>
            </a:r>
            <a:r>
              <a:rPr lang="zh-CN" altLang="en-US" sz="4000">
                <a:latin typeface="宋体" panose="02010600030101010101" pitchFamily="2" charset="-122"/>
                <a:ea typeface="宋体" panose="02010600030101010101" pitchFamily="2" charset="-122"/>
              </a:rPr>
              <a:t>的九个工作流</a:t>
            </a:r>
          </a:p>
        </p:txBody>
      </p:sp>
      <p:sp>
        <p:nvSpPr>
          <p:cNvPr id="103427" name="内容占位符 2">
            <a:extLst>
              <a:ext uri="{FF2B5EF4-FFF2-40B4-BE49-F238E27FC236}">
                <a16:creationId xmlns:a16="http://schemas.microsoft.com/office/drawing/2014/main" id="{86872F50-D271-4D9A-BE2D-D687FC553165}"/>
              </a:ext>
            </a:extLst>
          </p:cNvPr>
          <p:cNvSpPr>
            <a:spLocks noGrp="1" noChangeArrowheads="1"/>
          </p:cNvSpPr>
          <p:nvPr>
            <p:ph idx="1"/>
          </p:nvPr>
        </p:nvSpPr>
        <p:spPr/>
        <p:txBody>
          <a:bodyPr/>
          <a:lstStyle/>
          <a:p>
            <a:pPr eaLnBrk="1" hangingPunct="1"/>
            <a:r>
              <a:rPr lang="zh-CN" altLang="en-US" sz="2400">
                <a:solidFill>
                  <a:srgbClr val="000099"/>
                </a:solidFill>
                <a:latin typeface="宋体" panose="02010600030101010101" pitchFamily="2" charset="-122"/>
                <a:ea typeface="宋体" panose="02010600030101010101" pitchFamily="2" charset="-122"/>
              </a:rPr>
              <a:t>软件退役</a:t>
            </a:r>
            <a:endParaRPr lang="en-US" altLang="zh-CN" sz="2400">
              <a:solidFill>
                <a:srgbClr val="000099"/>
              </a:solidFill>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sz="2400">
                <a:solidFill>
                  <a:srgbClr val="000099"/>
                </a:solidFill>
                <a:latin typeface="宋体" panose="02010600030101010101" pitchFamily="2" charset="-122"/>
                <a:ea typeface="宋体" panose="02010600030101010101" pitchFamily="2" charset="-122"/>
              </a:rPr>
              <a:t>   终止对软件制品的支持，停止软件的使用和运行</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必要时抽取可复用的软件子系统或构件，存入可复用信息库，为将来的软件复用提供支持。</a:t>
            </a:r>
          </a:p>
          <a:p>
            <a:pPr eaLnBrk="1" hangingPunct="1"/>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en-US" altLang="zh-CN" sz="2400">
                <a:solidFill>
                  <a:srgbClr val="000099"/>
                </a:solidFill>
                <a:latin typeface="宋体" panose="02010600030101010101" pitchFamily="2" charset="-122"/>
                <a:ea typeface="宋体" panose="02010600030101010101" pitchFamily="2" charset="-122"/>
              </a:rPr>
              <a:t>RUP</a:t>
            </a:r>
            <a:r>
              <a:rPr lang="zh-CN" altLang="en-US" sz="2400">
                <a:solidFill>
                  <a:srgbClr val="000099"/>
                </a:solidFill>
                <a:latin typeface="宋体" panose="02010600030101010101" pitchFamily="2" charset="-122"/>
                <a:ea typeface="宋体" panose="02010600030101010101" pitchFamily="2" charset="-122"/>
              </a:rPr>
              <a:t>过程九个工作流的主要任务如表所示。</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大型软件项目的开发要进行多次迭代</a:t>
            </a:r>
            <a:endParaRPr lang="en-US" altLang="zh-CN" sz="2400">
              <a:solidFill>
                <a:srgbClr val="000099"/>
              </a:solidFill>
              <a:latin typeface="宋体" panose="02010600030101010101" pitchFamily="2" charset="-122"/>
              <a:ea typeface="宋体" panose="02010600030101010101" pitchFamily="2" charset="-122"/>
            </a:endParaRPr>
          </a:p>
          <a:p>
            <a:pPr eaLnBrk="1" hangingPunct="1"/>
            <a:r>
              <a:rPr lang="zh-CN" altLang="en-US" sz="2400">
                <a:solidFill>
                  <a:srgbClr val="000099"/>
                </a:solidFill>
                <a:latin typeface="宋体" panose="02010600030101010101" pitchFamily="2" charset="-122"/>
                <a:ea typeface="宋体" panose="02010600030101010101" pitchFamily="2" charset="-122"/>
              </a:rPr>
              <a:t>对于某一需求过程可能在</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初始</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和</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细化</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阶段迭代多次才能进入</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构造</a:t>
            </a:r>
            <a:r>
              <a:rPr lang="en-US" altLang="zh-CN" sz="2400">
                <a:solidFill>
                  <a:srgbClr val="000099"/>
                </a:solidFill>
                <a:latin typeface="宋体" panose="02010600030101010101" pitchFamily="2" charset="-122"/>
                <a:ea typeface="宋体" panose="02010600030101010101" pitchFamily="2" charset="-122"/>
              </a:rPr>
              <a:t>”</a:t>
            </a:r>
            <a:r>
              <a:rPr lang="zh-CN" altLang="en-US" sz="2400">
                <a:solidFill>
                  <a:srgbClr val="000099"/>
                </a:solidFill>
                <a:latin typeface="宋体" panose="02010600030101010101" pitchFamily="2" charset="-122"/>
                <a:ea typeface="宋体" panose="02010600030101010101" pitchFamily="2" charset="-122"/>
              </a:rPr>
              <a:t>阶段。</a:t>
            </a:r>
            <a:endParaRPr lang="en-US" altLang="zh-CN" sz="2400">
              <a:solidFill>
                <a:srgbClr val="000099"/>
              </a:solidFill>
              <a:latin typeface="宋体" panose="02010600030101010101" pitchFamily="2" charset="-122"/>
              <a:ea typeface="宋体" panose="02010600030101010101" pitchFamily="2" charset="-122"/>
            </a:endParaRPr>
          </a:p>
        </p:txBody>
      </p:sp>
      <p:sp>
        <p:nvSpPr>
          <p:cNvPr id="103428" name="灯片编号占位符 5">
            <a:extLst>
              <a:ext uri="{FF2B5EF4-FFF2-40B4-BE49-F238E27FC236}">
                <a16:creationId xmlns:a16="http://schemas.microsoft.com/office/drawing/2014/main" id="{B97111DD-9A34-4A2D-83CD-CF02EA7952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97A623FA-3319-48FC-8D8E-BE8FEDCD35CE}" type="slidenum">
              <a:rPr altLang="en-US" sz="1400" i="0" smtClean="0">
                <a:solidFill>
                  <a:srgbClr val="3333CC"/>
                </a:solidFill>
                <a:latin typeface="Arial" panose="020B0604020202020204" pitchFamily="34" charset="0"/>
              </a:rPr>
              <a:pPr/>
              <a:t>98</a:t>
            </a:fld>
            <a:endParaRPr lang="zh-CN" altLang="en-US" sz="1400" i="0">
              <a:solidFill>
                <a:srgbClr val="3333CC"/>
              </a:solidFill>
              <a:latin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A66D3DE3-A588-4999-8484-028D8757C2BB}"/>
              </a:ext>
            </a:extLst>
          </p:cNvPr>
          <p:cNvSpPr>
            <a:spLocks noGrp="1" noChangeArrowheads="1"/>
          </p:cNvSpPr>
          <p:nvPr>
            <p:ph type="title"/>
          </p:nvPr>
        </p:nvSpPr>
        <p:spPr>
          <a:xfrm>
            <a:off x="457200" y="71438"/>
            <a:ext cx="8229600" cy="690562"/>
          </a:xfrm>
        </p:spPr>
        <p:txBody>
          <a:bodyPr/>
          <a:lstStyle/>
          <a:p>
            <a:pPr eaLnBrk="1" hangingPunct="1"/>
            <a:r>
              <a:rPr lang="en-US" altLang="zh-CN" sz="3200">
                <a:latin typeface="宋体" panose="02010600030101010101" pitchFamily="2" charset="-122"/>
                <a:ea typeface="宋体" panose="02010600030101010101" pitchFamily="2" charset="-122"/>
              </a:rPr>
              <a:t>RUP</a:t>
            </a:r>
            <a:r>
              <a:rPr lang="zh-CN" altLang="en-US" sz="3200">
                <a:latin typeface="宋体" panose="02010600030101010101" pitchFamily="2" charset="-122"/>
                <a:ea typeface="宋体" panose="02010600030101010101" pitchFamily="2" charset="-122"/>
              </a:rPr>
              <a:t>过程九个工作流的主要任务</a:t>
            </a:r>
          </a:p>
        </p:txBody>
      </p:sp>
      <p:graphicFrame>
        <p:nvGraphicFramePr>
          <p:cNvPr id="7" name="内容占位符 6">
            <a:extLst>
              <a:ext uri="{FF2B5EF4-FFF2-40B4-BE49-F238E27FC236}">
                <a16:creationId xmlns:a16="http://schemas.microsoft.com/office/drawing/2014/main" id="{10807FCA-79AF-435F-9329-AD6EE5A35CFF}"/>
              </a:ext>
            </a:extLst>
          </p:cNvPr>
          <p:cNvGraphicFramePr>
            <a:graphicFrameLocks noGrp="1"/>
          </p:cNvGraphicFramePr>
          <p:nvPr>
            <p:ph idx="4294967295"/>
          </p:nvPr>
        </p:nvGraphicFramePr>
        <p:xfrm>
          <a:off x="228600" y="838200"/>
          <a:ext cx="8763000" cy="5927725"/>
        </p:xfrm>
        <a:graphic>
          <a:graphicData uri="http://schemas.openxmlformats.org/drawingml/2006/table">
            <a:tbl>
              <a:tblPr/>
              <a:tblGrid>
                <a:gridCol w="1368425">
                  <a:extLst>
                    <a:ext uri="{9D8B030D-6E8A-4147-A177-3AD203B41FA5}">
                      <a16:colId xmlns:a16="http://schemas.microsoft.com/office/drawing/2014/main" val="20000"/>
                    </a:ext>
                  </a:extLst>
                </a:gridCol>
                <a:gridCol w="7394575">
                  <a:extLst>
                    <a:ext uri="{9D8B030D-6E8A-4147-A177-3AD203B41FA5}">
                      <a16:colId xmlns:a16="http://schemas.microsoft.com/office/drawing/2014/main" val="20001"/>
                    </a:ext>
                  </a:extLst>
                </a:gridCol>
              </a:tblGrid>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C00000"/>
                          </a:solidFill>
                          <a:effectLst/>
                          <a:latin typeface="Bookman Old Style" pitchFamily="18" charset="0"/>
                          <a:ea typeface="宋体" panose="02010600030101010101" pitchFamily="2" charset="-122"/>
                          <a:cs typeface="Arial" panose="020B0604020202020204" pitchFamily="34" charset="0"/>
                        </a:rPr>
                        <a:t>工作流</a:t>
                      </a:r>
                      <a:r>
                        <a:rPr kumimoji="0" lang="zh-CN" altLang="zh-CN" sz="2000" b="1" i="0" u="none" strike="noStrike" cap="none" normalizeH="0" baseline="0">
                          <a:ln>
                            <a:noFill/>
                          </a:ln>
                          <a:solidFill>
                            <a:srgbClr val="C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en-US" altLang="zh-CN" sz="2000" b="1" i="0" u="none" strike="noStrike" cap="none" normalizeH="0" baseline="0">
                          <a:ln>
                            <a:noFill/>
                          </a:ln>
                          <a:solidFill>
                            <a:srgbClr val="C00000"/>
                          </a:solidFill>
                          <a:effectLst/>
                          <a:latin typeface="Bookman Old Style" pitchFamily="18" charset="0"/>
                          <a:ea typeface="宋体" panose="02010600030101010101" pitchFamily="2" charset="-122"/>
                        </a:rPr>
                        <a:t>                              </a:t>
                      </a:r>
                      <a:r>
                        <a:rPr kumimoji="0" lang="zh-CN" altLang="zh-CN" sz="2000" b="1" i="0" u="none" strike="noStrike" cap="none" normalizeH="0" baseline="0">
                          <a:ln>
                            <a:noFill/>
                          </a:ln>
                          <a:solidFill>
                            <a:srgbClr val="C00000"/>
                          </a:solidFill>
                          <a:effectLst/>
                          <a:latin typeface="Bookman Old Style" pitchFamily="18" charset="0"/>
                          <a:ea typeface="宋体" panose="02010600030101010101" pitchFamily="2" charset="-122"/>
                        </a:rPr>
                        <a:t>任</a:t>
                      </a:r>
                      <a:r>
                        <a:rPr kumimoji="0" lang="en-US" altLang="zh-CN" sz="2000" b="1" i="0" u="none" strike="noStrike" cap="none" normalizeH="0" baseline="0">
                          <a:ln>
                            <a:noFill/>
                          </a:ln>
                          <a:solidFill>
                            <a:srgbClr val="C00000"/>
                          </a:solidFill>
                          <a:effectLst/>
                          <a:latin typeface="Bookman Old Style" pitchFamily="18" charset="0"/>
                          <a:ea typeface="宋体" panose="02010600030101010101" pitchFamily="2" charset="-122"/>
                        </a:rPr>
                        <a:t>    </a:t>
                      </a:r>
                      <a:r>
                        <a:rPr kumimoji="0" lang="zh-CN" altLang="zh-CN" sz="2000" b="1" i="0" u="none" strike="noStrike" cap="none" normalizeH="0" baseline="0">
                          <a:ln>
                            <a:noFill/>
                          </a:ln>
                          <a:solidFill>
                            <a:srgbClr val="C00000"/>
                          </a:solidFill>
                          <a:effectLst/>
                          <a:latin typeface="Bookman Old Style" pitchFamily="18" charset="0"/>
                          <a:ea typeface="宋体" panose="02010600030101010101" pitchFamily="2" charset="-122"/>
                        </a:rPr>
                        <a:t>务</a:t>
                      </a:r>
                      <a:r>
                        <a:rPr kumimoji="0" lang="en-US" altLang="zh-CN" sz="2000" b="1" i="0" u="none" strike="noStrike" cap="none" normalizeH="0" baseline="0">
                          <a:ln>
                            <a:noFill/>
                          </a:ln>
                          <a:solidFill>
                            <a:srgbClr val="C00000"/>
                          </a:solidFill>
                          <a:effectLst/>
                          <a:latin typeface="Bookman Old Style" pitchFamily="18" charset="0"/>
                          <a:ea typeface="宋体" panose="02010600030101010101" pitchFamily="2" charset="-122"/>
                          <a:cs typeface="Arial" panose="020B0604020202020204" pitchFamily="34" charset="0"/>
                        </a:rPr>
                        <a:t>   </a:t>
                      </a:r>
                      <a:endParaRPr kumimoji="0" lang="zh-CN" altLang="zh-CN" sz="2000" b="1" i="0" u="none" strike="noStrike" cap="none" normalizeH="0" baseline="0">
                        <a:ln>
                          <a:noFill/>
                        </a:ln>
                        <a:solidFill>
                          <a:srgbClr val="C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管理</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实施软件项目管理：项目计划、项目控制、项目组织</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rPr>
                        <a:t>环境</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为软件开发团队提供可用的适宜的软件工具、环境</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846137">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配置变更</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rPr>
                        <a:t>制定配置管理规划、实施变更管理、实施版本和发布管理、组织系统变更、测试</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业务建模</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了解用户的业务及过程，对业务过程建模，生成业务用例</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需求</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rPr>
                        <a:t>实施需求分析与描述、需求验证等</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846137">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分析设计</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根据规约，采用适宜的方法进行软件体系结构设计，软构件选取和设计</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846137">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实现</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编写、调试代码或构造系统组件，并将他们集成到子系统，采用</a:t>
                      </a:r>
                      <a:r>
                        <a:rPr kumimoji="0" lang="zh-CN" altLang="en-US"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复用和构件</a:t>
                      </a: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技术可提高实现效率</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r h="846137">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en-US"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V&amp;V</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V&amp;V</a:t>
                      </a: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包括走查、评审、单元测试、集成测试、系统测试等，贯穿软件开发全过程</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8"/>
                  </a:ext>
                </a:extLst>
              </a:tr>
              <a:tr h="423863">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l"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CC"/>
                          </a:solidFill>
                          <a:effectLst/>
                          <a:latin typeface="Bookman Old Style" pitchFamily="18" charset="0"/>
                          <a:ea typeface="宋体" panose="02010600030101010101" pitchFamily="2" charset="-122"/>
                          <a:cs typeface="Arial" panose="020B0604020202020204" pitchFamily="34" charset="0"/>
                        </a:rPr>
                        <a:t>部署</a:t>
                      </a:r>
                      <a:r>
                        <a:rPr kumimoji="0" lang="zh-CN" altLang="zh-CN" sz="2000" b="1" i="0" u="none" strike="noStrike" cap="none" normalizeH="0" baseline="0">
                          <a:ln>
                            <a:noFill/>
                          </a:ln>
                          <a:solidFill>
                            <a:srgbClr val="0000CC"/>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buClr>
                          <a:srgbClr val="FF0000"/>
                        </a:buClr>
                        <a:buFont typeface="Wingdings" panose="05000000000000000000" pitchFamily="2" charset="2"/>
                        <a:defRPr sz="2800" b="1">
                          <a:solidFill>
                            <a:srgbClr val="0033CC"/>
                          </a:solidFill>
                          <a:latin typeface="Arial" panose="020B0604020202020204" pitchFamily="34" charset="0"/>
                          <a:ea typeface="幼圆" pitchFamily="49" charset="-122"/>
                        </a:defRPr>
                      </a:lvl1pPr>
                      <a:lvl2pPr marL="742950" indent="-285750" eaLnBrk="0" hangingPunct="0">
                        <a:spcBef>
                          <a:spcPct val="20000"/>
                        </a:spcBef>
                        <a:buClr>
                          <a:srgbClr val="FF0000"/>
                        </a:buClr>
                        <a:buFont typeface="Wingdings" panose="05000000000000000000" pitchFamily="2" charset="2"/>
                        <a:defRPr sz="2400" b="1">
                          <a:solidFill>
                            <a:srgbClr val="0033CC"/>
                          </a:solidFill>
                          <a:latin typeface="Arial" panose="020B0604020202020204" pitchFamily="34" charset="0"/>
                          <a:ea typeface="幼圆" pitchFamily="49" charset="-122"/>
                        </a:defRPr>
                      </a:lvl2pPr>
                      <a:lvl3pPr marL="1143000" indent="-228600" eaLnBrk="0" hangingPunct="0">
                        <a:spcBef>
                          <a:spcPct val="20000"/>
                        </a:spcBef>
                        <a:buClr>
                          <a:srgbClr val="FF0000"/>
                        </a:buClr>
                        <a:buFont typeface="Wingdings" panose="05000000000000000000" pitchFamily="2" charset="2"/>
                        <a:defRPr sz="2000" b="1">
                          <a:solidFill>
                            <a:srgbClr val="0033CC"/>
                          </a:solidFill>
                          <a:latin typeface="Arial" panose="020B0604020202020204" pitchFamily="34" charset="0"/>
                          <a:ea typeface="幼圆" pitchFamily="49" charset="-122"/>
                        </a:defRPr>
                      </a:lvl3pPr>
                      <a:lvl4pPr marL="16002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4pPr>
                      <a:lvl5pPr marL="2057400" indent="-228600" eaLnBrk="0" hangingPunct="0">
                        <a:spcBef>
                          <a:spcPct val="20000"/>
                        </a:spcBef>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5pPr>
                      <a:lvl6pPr marL="25146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6pPr>
                      <a:lvl7pPr marL="29718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7pPr>
                      <a:lvl8pPr marL="34290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8pPr>
                      <a:lvl9pPr marL="3886200" indent="-228600" eaLnBrk="0" fontAlgn="base" hangingPunct="0">
                        <a:spcBef>
                          <a:spcPct val="20000"/>
                        </a:spcBef>
                        <a:spcAft>
                          <a:spcPct val="0"/>
                        </a:spcAft>
                        <a:buClr>
                          <a:srgbClr val="FF0000"/>
                        </a:buClr>
                        <a:buFont typeface="Wingdings" panose="05000000000000000000" pitchFamily="2" charset="2"/>
                        <a:defRPr b="1">
                          <a:solidFill>
                            <a:srgbClr val="0033CC"/>
                          </a:solidFill>
                          <a:latin typeface="Arial" panose="020B0604020202020204" pitchFamily="34" charset="0"/>
                          <a:ea typeface="幼圆" pitchFamily="49" charset="-122"/>
                        </a:defRPr>
                      </a:lvl9pPr>
                    </a:lstStyle>
                    <a:p>
                      <a:pPr marL="0" marR="0" lvl="0" indent="0" algn="just" defTabSz="914400" rtl="0" eaLnBrk="1" fontAlgn="base" latinLnBrk="0" hangingPunct="1">
                        <a:lnSpc>
                          <a:spcPct val="130000"/>
                        </a:lnSpc>
                        <a:spcBef>
                          <a:spcPct val="0"/>
                        </a:spcBef>
                        <a:spcAft>
                          <a:spcPct val="0"/>
                        </a:spcAft>
                        <a:buClrTx/>
                        <a:buSzTx/>
                        <a:buFontTx/>
                        <a:buNone/>
                      </a:pPr>
                      <a:r>
                        <a:rPr kumimoji="0" lang="zh-CN" altLang="zh-CN" sz="2000" b="1" i="0" u="none" strike="noStrike" cap="none" normalizeH="0" baseline="0">
                          <a:ln>
                            <a:noFill/>
                          </a:ln>
                          <a:solidFill>
                            <a:srgbClr val="000000"/>
                          </a:solidFill>
                          <a:effectLst/>
                          <a:latin typeface="Bookman Old Style" pitchFamily="18" charset="0"/>
                          <a:ea typeface="宋体" panose="02010600030101010101" pitchFamily="2" charset="-122"/>
                          <a:cs typeface="Arial" panose="020B0604020202020204" pitchFamily="34" charset="0"/>
                        </a:rPr>
                        <a:t>创建和发布软件制品版本，并安装到工作现场</a:t>
                      </a:r>
                      <a:r>
                        <a:rPr kumimoji="0" lang="zh-CN" altLang="zh-CN" sz="2000" b="1" i="0" u="none" strike="noStrike" cap="none" normalizeH="0" baseline="0">
                          <a:ln>
                            <a:noFill/>
                          </a:ln>
                          <a:solidFill>
                            <a:srgbClr val="000000"/>
                          </a:solidFill>
                          <a:effectLst/>
                          <a:latin typeface="Times New Roman" panose="02020603050405020304" pitchFamily="18" charset="0"/>
                          <a:ea typeface="Bookman Old Style" pitchFamily="18" charset="0"/>
                          <a:cs typeface="Arial" panose="020B0604020202020204" pitchFamily="34" charset="0"/>
                        </a:rPr>
                        <a:t> </a:t>
                      </a:r>
                      <a:endParaRPr kumimoji="0" lang="zh-CN"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9"/>
                  </a:ext>
                </a:extLst>
              </a:tr>
            </a:tbl>
          </a:graphicData>
        </a:graphic>
      </p:graphicFrame>
      <p:sp>
        <p:nvSpPr>
          <p:cNvPr id="104486" name="灯片编号占位符 5">
            <a:extLst>
              <a:ext uri="{FF2B5EF4-FFF2-40B4-BE49-F238E27FC236}">
                <a16:creationId xmlns:a16="http://schemas.microsoft.com/office/drawing/2014/main" id="{85863B1C-CFB3-4FCB-A8FE-FFB8AD5B6A6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b="1" i="1">
                <a:solidFill>
                  <a:schemeClr val="tx1"/>
                </a:solidFill>
                <a:latin typeface="黑体" panose="02010609060101010101" pitchFamily="49" charset="-122"/>
                <a:ea typeface="宋体" panose="02010600030101010101" pitchFamily="2" charset="-122"/>
              </a:defRPr>
            </a:lvl1pPr>
            <a:lvl2pPr marL="742950" indent="-285750">
              <a:defRPr sz="2400" b="1" i="1">
                <a:solidFill>
                  <a:schemeClr val="tx1"/>
                </a:solidFill>
                <a:latin typeface="黑体" panose="02010609060101010101" pitchFamily="49" charset="-122"/>
                <a:ea typeface="宋体" panose="02010600030101010101" pitchFamily="2" charset="-122"/>
              </a:defRPr>
            </a:lvl2pPr>
            <a:lvl3pPr marL="1143000" indent="-228600">
              <a:defRPr sz="2400" b="1" i="1">
                <a:solidFill>
                  <a:schemeClr val="tx1"/>
                </a:solidFill>
                <a:latin typeface="黑体" panose="02010609060101010101" pitchFamily="49" charset="-122"/>
                <a:ea typeface="宋体" panose="02010600030101010101" pitchFamily="2" charset="-122"/>
              </a:defRPr>
            </a:lvl3pPr>
            <a:lvl4pPr marL="1600200" indent="-228600">
              <a:defRPr sz="2400" b="1" i="1">
                <a:solidFill>
                  <a:schemeClr val="tx1"/>
                </a:solidFill>
                <a:latin typeface="黑体" panose="02010609060101010101" pitchFamily="49" charset="-122"/>
                <a:ea typeface="宋体" panose="02010600030101010101" pitchFamily="2" charset="-122"/>
              </a:defRPr>
            </a:lvl4pPr>
            <a:lvl5pPr marL="2057400" indent="-228600">
              <a:defRPr sz="2400" b="1" i="1">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2400" b="1" i="1">
                <a:solidFill>
                  <a:schemeClr val="tx1"/>
                </a:solidFill>
                <a:latin typeface="黑体" panose="02010609060101010101" pitchFamily="49" charset="-122"/>
                <a:ea typeface="宋体" panose="02010600030101010101" pitchFamily="2" charset="-122"/>
              </a:defRPr>
            </a:lvl9pPr>
          </a:lstStyle>
          <a:p>
            <a:fld id="{8194C288-39F7-4862-843D-6D1672AA8950}" type="slidenum">
              <a:rPr altLang="en-US" sz="1400" i="0" smtClean="0">
                <a:solidFill>
                  <a:srgbClr val="3333CC"/>
                </a:solidFill>
                <a:latin typeface="Arial" panose="020B0604020202020204" pitchFamily="34" charset="0"/>
              </a:rPr>
              <a:pPr/>
              <a:t>99</a:t>
            </a:fld>
            <a:endParaRPr lang="zh-CN" altLang="en-US" sz="1400" i="0">
              <a:solidFill>
                <a:srgbClr val="3333CC"/>
              </a:solidFill>
              <a:latin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VlYWRhOGVjOWUwMmQ5MzRjYWE5ZjljYjI4ZTgwMm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幼圆"/>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kumimoji="1" lang="zh-CN" altLang="en-US" sz="2400" b="1" i="1"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kumimoji="1" lang="zh-CN" altLang="en-US" sz="2400" b="1" i="1"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TotalTime>
  <Words>6200</Words>
  <Application>Microsoft Office PowerPoint</Application>
  <PresentationFormat>全屏显示(4:3)</PresentationFormat>
  <Paragraphs>736</Paragraphs>
  <Slides>101</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101</vt:i4>
      </vt:variant>
    </vt:vector>
  </HeadingPairs>
  <TitlesOfParts>
    <vt:vector size="112" baseType="lpstr">
      <vt:lpstr>黑体</vt:lpstr>
      <vt:lpstr>宋体</vt:lpstr>
      <vt:lpstr>Arial</vt:lpstr>
      <vt:lpstr>幼圆</vt:lpstr>
      <vt:lpstr>Wingdings</vt:lpstr>
      <vt:lpstr>Times New Roman</vt:lpstr>
      <vt:lpstr>隶书</vt:lpstr>
      <vt:lpstr>新宋体</vt:lpstr>
      <vt:lpstr>Bookman Old Style</vt:lpstr>
      <vt:lpstr>宋体-18030</vt:lpstr>
      <vt:lpstr>默认设计模板</vt:lpstr>
      <vt:lpstr>        第一章          软件与软件工程</vt:lpstr>
      <vt:lpstr>引 言</vt:lpstr>
      <vt:lpstr>软件工程课程的主要内容</vt:lpstr>
      <vt:lpstr>如何学习</vt:lpstr>
      <vt:lpstr>线上作业环境</vt:lpstr>
      <vt:lpstr>第一章 软件与软件工程</vt:lpstr>
      <vt:lpstr>PowerPoint 演示文稿</vt:lpstr>
      <vt:lpstr>1.1.1 软件的概念</vt:lpstr>
      <vt:lpstr>1.1.1 软件的概念</vt:lpstr>
      <vt:lpstr>软件的概念</vt:lpstr>
      <vt:lpstr>软件的概念</vt:lpstr>
      <vt:lpstr>软件的概念</vt:lpstr>
      <vt:lpstr>2.软件的特点</vt:lpstr>
      <vt:lpstr>3.软件生存周期</vt:lpstr>
      <vt:lpstr>4.软件的分类</vt:lpstr>
      <vt:lpstr>5.软件的质量</vt:lpstr>
      <vt:lpstr>软件的质量</vt:lpstr>
      <vt:lpstr>软件的质量</vt:lpstr>
      <vt:lpstr>软件的质量</vt:lpstr>
      <vt:lpstr>软件的质量</vt:lpstr>
      <vt:lpstr>软件的质量</vt:lpstr>
      <vt:lpstr>软件的质量</vt:lpstr>
      <vt:lpstr>软件的质量</vt:lpstr>
      <vt:lpstr>软件的质量</vt:lpstr>
      <vt:lpstr>软件的质量</vt:lpstr>
      <vt:lpstr>1.2 软件、软件工程的形成与发展</vt:lpstr>
      <vt:lpstr>PowerPoint 演示文稿</vt:lpstr>
      <vt:lpstr>1. 计算机发明初期的程序 1950至1960年代</vt:lpstr>
      <vt:lpstr>计算机的发展与大师们的成就</vt:lpstr>
      <vt:lpstr>程序和程序设计孕育着软件和软件工程</vt:lpstr>
      <vt:lpstr>程序和程序设计孕育着软件和软件工程</vt:lpstr>
      <vt:lpstr>软件规模不断扩大软件危机显现</vt:lpstr>
      <vt:lpstr>软件工程的形成与发展</vt:lpstr>
      <vt:lpstr>2.结构化的形成与发展(1960年代末至1980年代)</vt:lpstr>
      <vt:lpstr>3.面向对象的形成与发展(1980年代中—2000年)</vt:lpstr>
      <vt:lpstr>UML：软件工程的建模语言</vt:lpstr>
      <vt:lpstr>4.信息时代的软件工程(2000年---)</vt:lpstr>
      <vt:lpstr> 信息时代软件复杂性提高 涉及领域广</vt:lpstr>
      <vt:lpstr>影响软件工程发展的关键要素</vt:lpstr>
      <vt:lpstr>1.2 软件与软件工程的概念</vt:lpstr>
      <vt:lpstr>1.2.2 软件工程的概念</vt:lpstr>
      <vt:lpstr>“软件工程”定义</vt:lpstr>
      <vt:lpstr>2.软件工程的目标和原则</vt:lpstr>
      <vt:lpstr>3.软件工程知识体</vt:lpstr>
      <vt:lpstr>4.软件开发方法与技术</vt:lpstr>
      <vt:lpstr>    软件开发方法的8项关键技术              Wasserman 1996</vt:lpstr>
      <vt:lpstr>5.软件工程五要素</vt:lpstr>
      <vt:lpstr>1.3 软件过程模型</vt:lpstr>
      <vt:lpstr>1.3.1 瀑布模型及其变型</vt:lpstr>
      <vt:lpstr>1.软件过程模型</vt:lpstr>
      <vt:lpstr>2. 瀑布模型</vt:lpstr>
      <vt:lpstr>瀑布模型的软件开发过程和生成的软件制品</vt:lpstr>
      <vt:lpstr>带反馈的瀑布模型</vt:lpstr>
      <vt:lpstr>V字型瀑布模型</vt:lpstr>
      <vt:lpstr>瀑布模型</vt:lpstr>
      <vt:lpstr>瀑布模型的缺点</vt:lpstr>
      <vt:lpstr>使用瀑布模型的注意事项</vt:lpstr>
      <vt:lpstr>3.增量过程模型</vt:lpstr>
      <vt:lpstr>增量过程模型的缺点</vt:lpstr>
      <vt:lpstr>4. 原型建造模型</vt:lpstr>
      <vt:lpstr>5. 螺旋模型</vt:lpstr>
      <vt:lpstr>图1.12 Boehm的螺旋模型</vt:lpstr>
      <vt:lpstr>螺旋模型</vt:lpstr>
      <vt:lpstr>螺旋模型</vt:lpstr>
      <vt:lpstr>1.3.2 RUP 软件过程</vt:lpstr>
      <vt:lpstr>1.3.2 RUP 软件过程</vt:lpstr>
      <vt:lpstr>1.RUP软件过程框架</vt:lpstr>
      <vt:lpstr>RUP软件过程框架</vt:lpstr>
      <vt:lpstr>RUP过程框架</vt:lpstr>
      <vt:lpstr>2.描述RUP的UML语言机制</vt:lpstr>
      <vt:lpstr>UML语言机制</vt:lpstr>
      <vt:lpstr>UML的用例图</vt:lpstr>
      <vt:lpstr>UML的类图和对象图</vt:lpstr>
      <vt:lpstr>UML的行为图</vt:lpstr>
      <vt:lpstr>UML的部署图</vt:lpstr>
      <vt:lpstr>PowerPoint 演示文稿</vt:lpstr>
      <vt:lpstr>3.RUP的五个阶段</vt:lpstr>
      <vt:lpstr>⑴初始 (inception) 阶段</vt:lpstr>
      <vt:lpstr>⑵细化(elaboration)阶段</vt:lpstr>
      <vt:lpstr>细化(elaboration)阶段</vt:lpstr>
      <vt:lpstr>⑶ 构造(construction)阶段</vt:lpstr>
      <vt:lpstr>⑷移交(transition)阶段</vt:lpstr>
      <vt:lpstr>⑸ 生产(production)阶段</vt:lpstr>
      <vt:lpstr> RUP各阶段的软件制品</vt:lpstr>
      <vt:lpstr>4.RUP的九个工作流</vt:lpstr>
      <vt:lpstr>RUP统一过程框架</vt:lpstr>
      <vt:lpstr>⑴ 软件管理工作流</vt:lpstr>
      <vt:lpstr>⑵ 软件环境工作流</vt:lpstr>
      <vt:lpstr> </vt:lpstr>
      <vt:lpstr>⑶ 软件配置和        变更管理工作流</vt:lpstr>
      <vt:lpstr>⑷ 业务建模工作流</vt:lpstr>
      <vt:lpstr>业务建模工作流</vt:lpstr>
      <vt:lpstr>⑸ 软件需求工作流</vt:lpstr>
      <vt:lpstr>⑹ 软件设计工作流</vt:lpstr>
      <vt:lpstr>⑺ 软件实现工作流</vt:lpstr>
      <vt:lpstr>⑻ 软件验证和确认工作流</vt:lpstr>
      <vt:lpstr>⑼ 软件部署工作流</vt:lpstr>
      <vt:lpstr>RUP的九个工作流</vt:lpstr>
      <vt:lpstr>RUP过程九个工作流的主要任务</vt:lpstr>
      <vt:lpstr>小   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胡 沁心</cp:lastModifiedBy>
  <cp:revision>774</cp:revision>
  <dcterms:created xsi:type="dcterms:W3CDTF">2021-06-18T10:51:08Z</dcterms:created>
  <dcterms:modified xsi:type="dcterms:W3CDTF">2023-12-18T13:32:37Z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A9887ED1431649CB85088E2988A50D87</vt:lpwstr>
  </property>
  <property fmtid="{D5CDD505-2E9C-101B-9397-08002B2CF9AE}" pid="4" name="KSOProductBuildVer">
    <vt:lpwstr>2052-11.1.0.12358</vt:lpwstr>
  </property>
</Properties>
</file>